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256" r:id="rId2"/>
    <p:sldId id="477" r:id="rId3"/>
    <p:sldId id="478" r:id="rId4"/>
    <p:sldId id="552" r:id="rId5"/>
    <p:sldId id="480" r:id="rId6"/>
    <p:sldId id="461" r:id="rId7"/>
    <p:sldId id="498" r:id="rId8"/>
    <p:sldId id="503" r:id="rId9"/>
    <p:sldId id="524" r:id="rId10"/>
    <p:sldId id="525" r:id="rId11"/>
    <p:sldId id="523" r:id="rId12"/>
    <p:sldId id="484" r:id="rId13"/>
    <p:sldId id="483" r:id="rId14"/>
    <p:sldId id="485" r:id="rId15"/>
    <p:sldId id="527" r:id="rId16"/>
    <p:sldId id="528" r:id="rId17"/>
    <p:sldId id="530" r:id="rId18"/>
    <p:sldId id="497" r:id="rId19"/>
    <p:sldId id="542" r:id="rId20"/>
    <p:sldId id="539" r:id="rId21"/>
    <p:sldId id="540" r:id="rId22"/>
    <p:sldId id="545" r:id="rId23"/>
    <p:sldId id="536" r:id="rId24"/>
    <p:sldId id="464" r:id="rId25"/>
    <p:sldId id="549" r:id="rId26"/>
    <p:sldId id="550" r:id="rId27"/>
    <p:sldId id="551" r:id="rId28"/>
    <p:sldId id="55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FF00"/>
    <a:srgbClr val="57FF00"/>
    <a:srgbClr val="0000FF"/>
    <a:srgbClr val="00FF00"/>
    <a:srgbClr val="FF00FF"/>
    <a:srgbClr val="3800FF"/>
    <a:srgbClr val="660066"/>
    <a:srgbClr val="C19A6B"/>
    <a:srgbClr val="00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0" autoAdjust="0"/>
    <p:restoredTop sz="84683" autoAdjust="0"/>
  </p:normalViewPr>
  <p:slideViewPr>
    <p:cSldViewPr>
      <p:cViewPr varScale="1">
        <p:scale>
          <a:sx n="92" d="100"/>
          <a:sy n="92" d="100"/>
        </p:scale>
        <p:origin x="-3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319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900AA-60A0-434C-B2AC-3DE2CD9F1C8B}" type="datetimeFigureOut">
              <a:rPr lang="en-US" smtClean="0"/>
              <a:pPr/>
              <a:t>1/5/2013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5E899-21ED-4714-9B6A-543B87AEC618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64160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C3A9B-C1AC-4842-A63E-F960C75EF600}" type="datetimeFigureOut">
              <a:rPr lang="en-US" smtClean="0"/>
              <a:pPr/>
              <a:t>1/5/2013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36C4B-CE10-4228-B581-F29B700AD509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052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Presentation look and feel adapted from the</a:t>
            </a:r>
            <a:r>
              <a:rPr lang="en-CA" baseline="0" dirty="0" smtClean="0"/>
              <a:t> “Brain”</a:t>
            </a:r>
            <a:r>
              <a:rPr lang="en-CA" dirty="0" smtClean="0"/>
              <a:t> Microsoft Office Online template</a:t>
            </a:r>
            <a:r>
              <a:rPr lang="en-CA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Presentation complements the thesis.</a:t>
            </a:r>
            <a:endParaRPr lang="en-CA" dirty="0" smtClean="0"/>
          </a:p>
          <a:p>
            <a:pPr>
              <a:buFont typeface="Arial" pitchFamily="34" charset="0"/>
              <a:buChar char="•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Explain colour homogeneity and linearity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952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Non-representational interaction with</a:t>
            </a:r>
            <a:r>
              <a:rPr lang="en-CA" baseline="0" dirty="0" smtClean="0"/>
              <a:t> the environment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Biological sensory </a:t>
            </a:r>
            <a:r>
              <a:rPr lang="en-CA" baseline="0" dirty="0" smtClean="0"/>
              <a:t>system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87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>
                <a:solidFill>
                  <a:srgbClr val="002060"/>
                </a:solidFill>
              </a:rPr>
              <a:t>Lateral is “Memory” that can be split/joined by shifting</a:t>
            </a:r>
          </a:p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>
                <a:solidFill>
                  <a:srgbClr val="002060"/>
                </a:solidFill>
              </a:rPr>
              <a:t>Data could be missing due to: heterogeneity; damage; eye blinks; occlusions</a:t>
            </a:r>
            <a:r>
              <a:rPr lang="en-CA" baseline="0" dirty="0" smtClean="0">
                <a:solidFill>
                  <a:srgbClr val="002060"/>
                </a:solidFill>
              </a:rPr>
              <a:t>; beyond the retina; etc.</a:t>
            </a:r>
            <a:endParaRPr lang="en-CA" dirty="0" smtClean="0">
              <a:solidFill>
                <a:srgbClr val="00206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215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5903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CA" dirty="0" smtClean="0">
                <a:solidFill>
                  <a:srgbClr val="002060"/>
                </a:solidFill>
              </a:rPr>
              <a:t>Lateral is “Memory” that can be split/joined by shifting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7215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Note: the spiking output</a:t>
            </a:r>
            <a:r>
              <a:rPr lang="en-CA" baseline="0" dirty="0" smtClean="0"/>
              <a:t> of neurons alone or in a group does have statistical properties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The SD </a:t>
            </a:r>
            <a:r>
              <a:rPr lang="en-CA" baseline="0" dirty="0" smtClean="0"/>
              <a:t>is used </a:t>
            </a:r>
            <a:r>
              <a:rPr lang="en-CA" baseline="0" dirty="0" smtClean="0"/>
              <a:t>for calculating spatial overlap between shifting values and static RFs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8506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Gives border/edge</a:t>
            </a:r>
            <a:r>
              <a:rPr lang="en-CA" baseline="0" dirty="0" smtClean="0"/>
              <a:t> processing without specialized neural circuitry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08615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Each</a:t>
            </a:r>
            <a:r>
              <a:rPr lang="en-CA" baseline="0" dirty="0" smtClean="0"/>
              <a:t> emergic unit has two independent yet interacting parts that lead to emergence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Four ports </a:t>
            </a:r>
            <a:r>
              <a:rPr lang="en-CA" baseline="0" dirty="0" smtClean="0"/>
              <a:t>(2 in, 2 out) on </a:t>
            </a:r>
            <a:r>
              <a:rPr lang="en-CA" baseline="0" dirty="0" smtClean="0"/>
              <a:t>the left hand side </a:t>
            </a:r>
            <a:r>
              <a:rPr lang="en-CA" baseline="0" dirty="0" smtClean="0"/>
              <a:t>of each RF for </a:t>
            </a:r>
            <a:r>
              <a:rPr lang="en-CA" baseline="0" dirty="0" smtClean="0"/>
              <a:t>shifting purposes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Four ports </a:t>
            </a:r>
            <a:r>
              <a:rPr lang="en-CA" baseline="0" dirty="0" smtClean="0"/>
              <a:t>(3 in, 1 out) </a:t>
            </a:r>
            <a:r>
              <a:rPr lang="en-CA" baseline="0" dirty="0" smtClean="0"/>
              <a:t>on the right hand side </a:t>
            </a:r>
            <a:r>
              <a:rPr lang="en-CA" baseline="0" dirty="0" smtClean="0"/>
              <a:t>of each RF for </a:t>
            </a:r>
            <a:r>
              <a:rPr lang="en-CA" baseline="0" dirty="0" smtClean="0"/>
              <a:t>surface </a:t>
            </a:r>
            <a:r>
              <a:rPr lang="en-CA" baseline="0" dirty="0" smtClean="0"/>
              <a:t>LMS colours (*3)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22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Possible mechanisms and conceptualizations ought to influence how one measures for image stability.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en-CA" dirty="0" smtClean="0"/>
              <a:t>Flowcentric suggests an alternative measurement regime</a:t>
            </a:r>
            <a:r>
              <a:rPr lang="en-CA" baseline="0" dirty="0" smtClean="0"/>
              <a:t> and coordinate system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Compatible with RF remapping phenomenology</a:t>
            </a:r>
            <a:endParaRPr lang="en-CA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As all our flows interact coherently, images remain stable within the flow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Suggests the </a:t>
            </a:r>
            <a:r>
              <a:rPr lang="en-CA" i="1" dirty="0" smtClean="0"/>
              <a:t>flow</a:t>
            </a:r>
            <a:r>
              <a:rPr lang="en-CA" dirty="0" smtClean="0"/>
              <a:t> as a locus of consciousness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606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The entire Emergic Network is</a:t>
            </a:r>
            <a:r>
              <a:rPr lang="en-CA" baseline="0" dirty="0" smtClean="0"/>
              <a:t> synchronous and runs on small time increments called ticks, nominally 10ms each.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These are made small enough to simulate an asynchronous dynamic system</a:t>
            </a:r>
            <a:endParaRPr lang="en-CA" dirty="0" smtClean="0"/>
          </a:p>
          <a:p>
            <a:pPr marL="171450" lvl="0" indent="-171450">
              <a:buFont typeface="Arial" pitchFamily="34" charset="0"/>
              <a:buChar char="•"/>
            </a:pPr>
            <a:r>
              <a:rPr lang="en-CA" baseline="0" dirty="0" smtClean="0"/>
              <a:t>Eyes in third column remain open for 50ms every 80ms.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939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Slide is a caricature to some </a:t>
            </a:r>
            <a:r>
              <a:rPr lang="en-CA" dirty="0" smtClean="0"/>
              <a:t>extent, but…</a:t>
            </a:r>
            <a:endParaRPr lang="en-CA" dirty="0" smtClean="0"/>
          </a:p>
          <a:p>
            <a:pPr marL="171450" indent="-171450">
              <a:buFontTx/>
              <a:buChar char="-"/>
            </a:pPr>
            <a:r>
              <a:rPr lang="en-CA" dirty="0" smtClean="0"/>
              <a:t>Main point is that the</a:t>
            </a:r>
            <a:r>
              <a:rPr lang="en-CA" baseline="0" dirty="0" smtClean="0"/>
              <a:t> resultant decomposition is different and that a new approach is warranted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Moreover, functional decomposition is multi-realizable. Do we have the right compositions today?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1025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Borders are “respected” but not explicitly completed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98055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For top-most RF, ½ Red + ¼</a:t>
            </a:r>
            <a:r>
              <a:rPr lang="en-CA" baseline="0" dirty="0" smtClean="0"/>
              <a:t> blue overlap </a:t>
            </a:r>
            <a:r>
              <a:rPr lang="en-CA" baseline="0" dirty="0" smtClean="0">
                <a:sym typeface="Wingdings" pitchFamily="2" charset="2"/>
              </a:rPr>
              <a:t> lilac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1386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825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Top-down is often considered as “merely” modulatory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Surprisingly, there are typically more top-down (efferent/feedback) connections than bottom-up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Memory</a:t>
            </a:r>
            <a:r>
              <a:rPr lang="en-CA" baseline="0" dirty="0" smtClean="0"/>
              <a:t> is normally considered within a neuron, or via interlayer resonance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All flows are equally important functionally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592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Parallel, interactive and </a:t>
            </a:r>
            <a:r>
              <a:rPr lang="en-CA" i="1" dirty="0" smtClean="0"/>
              <a:t>non-hierarchical</a:t>
            </a:r>
            <a:r>
              <a:rPr lang="en-CA" dirty="0" smtClean="0"/>
              <a:t> at this level of analysis</a:t>
            </a:r>
            <a:endParaRPr lang="en-CA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Not traditional functional</a:t>
            </a:r>
            <a:r>
              <a:rPr lang="en-CA" baseline="0" dirty="0" smtClean="0"/>
              <a:t> </a:t>
            </a:r>
            <a:r>
              <a:rPr lang="en-CA" baseline="0" dirty="0" smtClean="0"/>
              <a:t>formulations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Descriptive “filling-in” vs. explanative filling-in.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0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Functions isomorphic to phenomena,</a:t>
            </a:r>
            <a:r>
              <a:rPr lang="en-CA" baseline="0" dirty="0" smtClean="0"/>
              <a:t> e.g., </a:t>
            </a:r>
            <a:r>
              <a:rPr lang="en-CA" baseline="0" dirty="0" smtClean="0"/>
              <a:t>filling-in function, </a:t>
            </a:r>
            <a:r>
              <a:rPr lang="en-CA" baseline="0" dirty="0" smtClean="0"/>
              <a:t>have trouble when </a:t>
            </a:r>
            <a:r>
              <a:rPr lang="en-CA" baseline="0" dirty="0" smtClean="0"/>
              <a:t>behaviour should </a:t>
            </a:r>
            <a:r>
              <a:rPr lang="en-CA" baseline="0" dirty="0" smtClean="0"/>
              <a:t>not </a:t>
            </a:r>
            <a:r>
              <a:rPr lang="en-CA" baseline="0" dirty="0" smtClean="0"/>
              <a:t>occur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They </a:t>
            </a:r>
            <a:r>
              <a:rPr lang="en-CA" baseline="0" dirty="0" smtClean="0"/>
              <a:t>are the wrong functional </a:t>
            </a:r>
            <a:r>
              <a:rPr lang="en-CA" baseline="0" dirty="0" smtClean="0"/>
              <a:t>decompositions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Filling-in should remain descriptive and not explanative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Our explanative functions are finer grained and not explicitly about filling-in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baseline="0" dirty="0" smtClean="0"/>
              <a:t>Filling-in behaviour emerges when required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453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CA" dirty="0" smtClean="0"/>
              <a:t>Each</a:t>
            </a:r>
            <a:r>
              <a:rPr lang="en-CA" baseline="0" dirty="0" smtClean="0"/>
              <a:t> of these lines of inquiry are ordinarily researched independently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Each </a:t>
            </a:r>
            <a:r>
              <a:rPr lang="en-CA" baseline="0" dirty="0" smtClean="0"/>
              <a:t>has </a:t>
            </a:r>
            <a:r>
              <a:rPr lang="en-CA" baseline="0" dirty="0" smtClean="0"/>
              <a:t>its own rich </a:t>
            </a:r>
            <a:r>
              <a:rPr lang="en-CA" baseline="0" dirty="0" smtClean="0"/>
              <a:t>phenomenology</a:t>
            </a:r>
          </a:p>
          <a:p>
            <a:pPr marL="171450" indent="-171450">
              <a:buFontTx/>
              <a:buChar char="-"/>
            </a:pPr>
            <a:r>
              <a:rPr lang="en-CA" baseline="0" dirty="0" smtClean="0"/>
              <a:t>Thesis is organized in a </a:t>
            </a:r>
            <a:r>
              <a:rPr lang="en-CA" i="1" baseline="0" dirty="0" smtClean="0"/>
              <a:t>phenomena first </a:t>
            </a:r>
            <a:r>
              <a:rPr lang="en-CA" baseline="0" dirty="0" smtClean="0"/>
              <a:t>manner so this presentation will not go into those details</a:t>
            </a:r>
          </a:p>
          <a:p>
            <a:pPr marL="628650" lvl="1" indent="-171450">
              <a:buFontTx/>
              <a:buChar char="-"/>
            </a:pPr>
            <a:r>
              <a:rPr lang="en-CA" baseline="0" dirty="0" smtClean="0"/>
              <a:t>This presentation is in a </a:t>
            </a:r>
            <a:r>
              <a:rPr lang="en-CA" i="1" baseline="0" dirty="0" smtClean="0"/>
              <a:t>model first</a:t>
            </a:r>
            <a:r>
              <a:rPr lang="en-CA" baseline="0" dirty="0" smtClean="0"/>
              <a:t> manner, how it differs from classical approaches, and its strengths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4725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The building blocks forming</a:t>
            </a:r>
            <a:r>
              <a:rPr lang="en-CA" baseline="0" dirty="0" smtClean="0"/>
              <a:t> ECM</a:t>
            </a: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9854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Each Receptive Field (RF</a:t>
            </a:r>
            <a:r>
              <a:rPr lang="en-CA" dirty="0" smtClean="0"/>
              <a:t>) within ECM </a:t>
            </a:r>
            <a:r>
              <a:rPr lang="en-CA" dirty="0" smtClean="0"/>
              <a:t>is an Emergic </a:t>
            </a:r>
            <a:r>
              <a:rPr lang="en-CA" dirty="0" smtClean="0"/>
              <a:t>Unit</a:t>
            </a: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13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These are the structural elements forming a prototypical EN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Network, Units, Ports, Links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Structure of Values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Software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Ecological situation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The only dynamics is the flow of values through the network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CA" dirty="0" smtClean="0"/>
              <a:t>Includes ecological engagement through sensors and effectors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1437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en-CA" dirty="0" smtClean="0"/>
              <a:t>Blue-free</a:t>
            </a:r>
            <a:r>
              <a:rPr lang="en-CA" baseline="0" dirty="0" smtClean="0"/>
              <a:t> region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Receptive field sizes that increase with eccentricity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Random cone sensitivities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CA" baseline="0" dirty="0" smtClean="0"/>
              <a:t>“Random” cone positions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36C4B-CE10-4228-B581-F29B700AD509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8372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12" name="Picture 7"/>
          <p:cNvPicPr>
            <a:picLocks noChangeAspect="1" noChangeArrowheads="1"/>
          </p:cNvPicPr>
          <p:nvPr userDrawn="1"/>
        </p:nvPicPr>
        <p:blipFill>
          <a:blip r:embed="rId2"/>
          <a:srcRect r="11476" b="4225"/>
          <a:stretch>
            <a:fillRect/>
          </a:stretch>
        </p:blipFill>
        <p:spPr bwMode="auto">
          <a:xfrm>
            <a:off x="4943007" y="-24"/>
            <a:ext cx="420099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CA" smtClean="0"/>
              <a:t>Click to edit Master subtitle style</a:t>
            </a:r>
            <a:endParaRPr kumimoji="0" lang="en-CA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70C30-3F79-4F81-BDCA-656BCC23F133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David Pierre Leibovitz (Carleton University)</a:t>
            </a:r>
            <a:endParaRPr lang="en-CA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C2C81BA3-9F0D-43E2-9DBA-E8A0F50744DE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CA" dirty="0" smtClean="0"/>
              <a:t>Click to edit Master text styles</a:t>
            </a:r>
          </a:p>
          <a:p>
            <a:pPr lvl="1" eaLnBrk="1" latinLnBrk="0" hangingPunct="1"/>
            <a:r>
              <a:rPr lang="en-CA" dirty="0" smtClean="0"/>
              <a:t>Second level</a:t>
            </a:r>
          </a:p>
          <a:p>
            <a:pPr lvl="2" eaLnBrk="1" latinLnBrk="0" hangingPunct="1"/>
            <a:r>
              <a:rPr lang="en-CA" dirty="0" smtClean="0"/>
              <a:t>Third level</a:t>
            </a:r>
          </a:p>
          <a:p>
            <a:pPr lvl="3" eaLnBrk="1" latinLnBrk="0" hangingPunct="1"/>
            <a:r>
              <a:rPr lang="en-CA" dirty="0" smtClean="0"/>
              <a:t>Fourth level</a:t>
            </a:r>
          </a:p>
          <a:p>
            <a:pPr lvl="4" eaLnBrk="1" latinLnBrk="0" hangingPunct="1"/>
            <a:r>
              <a:rPr lang="en-CA" dirty="0" smtClean="0"/>
              <a:t>Fifth level</a:t>
            </a:r>
            <a:endParaRPr kumimoji="0" lang="en-CA" dirty="0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 rot="5400000">
            <a:off x="7734332" y="5162572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DB750938-5D8A-43D7-9421-3B10343FEDA2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CA" dirty="0" smtClean="0"/>
              <a:t>Click to edit Master title style</a:t>
            </a:r>
            <a:endParaRPr kumimoji="0"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5143535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CA" dirty="0" smtClean="0"/>
              <a:t>Click to edit Master text styles</a:t>
            </a:r>
          </a:p>
          <a:p>
            <a:pPr lvl="1" eaLnBrk="1" latinLnBrk="0" hangingPunct="1"/>
            <a:r>
              <a:rPr lang="en-CA" dirty="0" smtClean="0"/>
              <a:t>Second level</a:t>
            </a:r>
          </a:p>
          <a:p>
            <a:pPr lvl="2" eaLnBrk="1" latinLnBrk="0" hangingPunct="1"/>
            <a:r>
              <a:rPr lang="en-CA" dirty="0" smtClean="0"/>
              <a:t>Third level</a:t>
            </a:r>
          </a:p>
          <a:p>
            <a:pPr lvl="3" eaLnBrk="1" latinLnBrk="0" hangingPunct="1"/>
            <a:r>
              <a:rPr lang="en-CA" dirty="0" smtClean="0"/>
              <a:t>Fourth level</a:t>
            </a:r>
          </a:p>
          <a:p>
            <a:pPr lvl="4" eaLnBrk="1" latinLnBrk="0" hangingPunct="1"/>
            <a:r>
              <a:rPr lang="en-CA" dirty="0" smtClean="0"/>
              <a:t>Fifth level</a:t>
            </a:r>
            <a:endParaRPr kumimoji="0" lang="en-CA" dirty="0"/>
          </a:p>
        </p:txBody>
      </p:sp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4D6D6D98-7CDB-43E9-9F59-43B89BDA6A81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EABA5AD7-B0AF-4F34-8BAE-ACBE925F0FFB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CA" dirty="0" smtClean="0"/>
              <a:t>Click to edit Master text styles</a:t>
            </a:r>
          </a:p>
          <a:p>
            <a:pPr lvl="1" eaLnBrk="1" latinLnBrk="0" hangingPunct="1"/>
            <a:r>
              <a:rPr lang="en-CA" dirty="0" smtClean="0"/>
              <a:t>Second level</a:t>
            </a:r>
          </a:p>
          <a:p>
            <a:pPr lvl="2" eaLnBrk="1" latinLnBrk="0" hangingPunct="1"/>
            <a:r>
              <a:rPr lang="en-CA" dirty="0" smtClean="0"/>
              <a:t>Third level</a:t>
            </a:r>
          </a:p>
          <a:p>
            <a:pPr lvl="3" eaLnBrk="1" latinLnBrk="0" hangingPunct="1"/>
            <a:r>
              <a:rPr lang="en-CA" dirty="0" smtClean="0"/>
              <a:t>Fourth level</a:t>
            </a:r>
          </a:p>
          <a:p>
            <a:pPr lvl="4" eaLnBrk="1" latinLnBrk="0" hangingPunct="1"/>
            <a:r>
              <a:rPr lang="en-CA" dirty="0" smtClean="0"/>
              <a:t>Fifth level</a:t>
            </a:r>
            <a:endParaRPr kumimoji="0" lang="en-CA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24D35EA3-8B39-40D1-81D7-F2C1AC523A2F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CA" dirty="0" smtClean="0"/>
              <a:t>Click to edit Master text styles</a:t>
            </a:r>
          </a:p>
          <a:p>
            <a:pPr lvl="1" eaLnBrk="1" latinLnBrk="0" hangingPunct="1"/>
            <a:r>
              <a:rPr lang="en-CA" dirty="0" smtClean="0"/>
              <a:t>Second level</a:t>
            </a:r>
          </a:p>
          <a:p>
            <a:pPr lvl="2" eaLnBrk="1" latinLnBrk="0" hangingPunct="1"/>
            <a:r>
              <a:rPr lang="en-CA" dirty="0" smtClean="0"/>
              <a:t>Third level</a:t>
            </a:r>
          </a:p>
          <a:p>
            <a:pPr lvl="3" eaLnBrk="1" latinLnBrk="0" hangingPunct="1"/>
            <a:r>
              <a:rPr lang="en-CA" dirty="0" smtClean="0"/>
              <a:t>Fourth level</a:t>
            </a:r>
          </a:p>
          <a:p>
            <a:pPr lvl="4" eaLnBrk="1" latinLnBrk="0" hangingPunct="1"/>
            <a:r>
              <a:rPr lang="en-CA" dirty="0" smtClean="0"/>
              <a:t>Fifth level</a:t>
            </a:r>
            <a:endParaRPr kumimoji="0" lang="en-CA" dirty="0"/>
          </a:p>
        </p:txBody>
      </p: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AB011229-9F1A-4DB8-A265-16286FDE775D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49CCA5CA-0BB4-459B-AB71-E657E99E5F45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B5DF3F4D-BD06-4146-8B78-D8E47DFE99CC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CA" smtClean="0"/>
              <a:t>Click to edit Master text styles</a:t>
            </a:r>
          </a:p>
          <a:p>
            <a:pPr lvl="1" eaLnBrk="1" latinLnBrk="0" hangingPunct="1"/>
            <a:r>
              <a:rPr lang="en-CA" smtClean="0"/>
              <a:t>Second level</a:t>
            </a:r>
          </a:p>
          <a:p>
            <a:pPr lvl="2" eaLnBrk="1" latinLnBrk="0" hangingPunct="1"/>
            <a:r>
              <a:rPr lang="en-CA" smtClean="0"/>
              <a:t>Third level</a:t>
            </a:r>
          </a:p>
          <a:p>
            <a:pPr lvl="3" eaLnBrk="1" latinLnBrk="0" hangingPunct="1"/>
            <a:r>
              <a:rPr lang="en-CA" smtClean="0"/>
              <a:t>Fourth level</a:t>
            </a:r>
          </a:p>
          <a:p>
            <a:pPr lvl="4" eaLnBrk="1" latinLnBrk="0" hangingPunct="1"/>
            <a:r>
              <a:rPr lang="en-CA" smtClean="0"/>
              <a:t>Fifth level</a:t>
            </a:r>
            <a:endParaRPr kumimoji="0"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1090464" cy="274320"/>
          </a:xfrm>
        </p:spPr>
        <p:txBody>
          <a:bodyPr/>
          <a:lstStyle/>
          <a:p>
            <a:fld id="{A6759DFA-EC1C-4F6A-800C-31A2219B5B3C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9711" y="6476999"/>
            <a:ext cx="2963295" cy="274320"/>
          </a:xfrm>
        </p:spPr>
        <p:txBody>
          <a:bodyPr/>
          <a:lstStyle/>
          <a:p>
            <a:r>
              <a:rPr lang="en-CA" dirty="0" smtClean="0"/>
              <a:t>David Pierre Leibovitz (Carleton University)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292080" y="6476999"/>
            <a:ext cx="3646180" cy="274320"/>
          </a:xfrm>
        </p:spPr>
        <p:txBody>
          <a:bodyPr/>
          <a:lstStyle/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CA" smtClean="0"/>
              <a:t>Click icon to add picture</a:t>
            </a:r>
            <a:endParaRPr kumimoji="0"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45AB1C90-36F3-4093-9D5E-64124BCCDB58}" type="datetime1">
              <a:rPr lang="en-CA" smtClean="0"/>
              <a:t>05-Jan-2013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CA" smtClean="0"/>
              <a:t>David Pierre Leibovitz (Carleton University)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B7C73C60-F9AA-4A8A-BC01-C492CA78BAD0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CA" smtClean="0"/>
              <a:t>Click to edit Master title style</a:t>
            </a:r>
            <a:endParaRPr kumimoji="0"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CA" dirty="0" smtClean="0"/>
              <a:t>Click to edit Master text styles</a:t>
            </a:r>
          </a:p>
          <a:p>
            <a:pPr lvl="1" eaLnBrk="1" latinLnBrk="0" hangingPunct="1"/>
            <a:r>
              <a:rPr kumimoji="0" lang="en-CA" dirty="0" smtClean="0"/>
              <a:t>Second level</a:t>
            </a:r>
          </a:p>
          <a:p>
            <a:pPr lvl="2" eaLnBrk="1" latinLnBrk="0" hangingPunct="1"/>
            <a:r>
              <a:rPr kumimoji="0" lang="en-CA" dirty="0" smtClean="0"/>
              <a:t>Third level</a:t>
            </a:r>
          </a:p>
          <a:p>
            <a:pPr lvl="3" eaLnBrk="1" latinLnBrk="0" hangingPunct="1"/>
            <a:r>
              <a:rPr kumimoji="0" lang="en-CA" dirty="0" smtClean="0"/>
              <a:t>Fourth level</a:t>
            </a:r>
          </a:p>
          <a:p>
            <a:pPr lvl="4" eaLnBrk="1" latinLnBrk="0" hangingPunct="1"/>
            <a:r>
              <a:rPr kumimoji="0" lang="en-CA" dirty="0" smtClean="0"/>
              <a:t>Fifth level</a:t>
            </a:r>
            <a:endParaRPr kumimoji="0"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1104868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53C286E-D545-48F1-B5E5-128F42917448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705" y="6476999"/>
            <a:ext cx="28803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 dirty="0" smtClean="0"/>
              <a:t>David Pierre Leibovitz (Carleton University)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20072" y="6476999"/>
            <a:ext cx="3718188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CA" dirty="0" smtClean="0"/>
              <a:t>Thesis Overview: UCM of Vision via EN </a:t>
            </a:r>
            <a:fld id="{B7C73C60-F9AA-4A8A-BC01-C492CA78BAD0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13"/>
          <a:srcRect b="4225"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18.gif"/><Relationship Id="rId10" Type="http://schemas.openxmlformats.org/officeDocument/2006/relationships/image" Target="../media/image23.gif"/><Relationship Id="rId4" Type="http://schemas.openxmlformats.org/officeDocument/2006/relationships/image" Target="../media/image17.gif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gif"/><Relationship Id="rId7" Type="http://schemas.openxmlformats.org/officeDocument/2006/relationships/image" Target="../media/image40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11.gif"/><Relationship Id="rId10" Type="http://schemas.openxmlformats.org/officeDocument/2006/relationships/image" Target="../media/image43.gif"/><Relationship Id="rId4" Type="http://schemas.openxmlformats.org/officeDocument/2006/relationships/image" Target="../media/image38.gif"/><Relationship Id="rId9" Type="http://schemas.openxmlformats.org/officeDocument/2006/relationships/image" Target="../media/image4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5.gif"/><Relationship Id="rId7" Type="http://schemas.openxmlformats.org/officeDocument/2006/relationships/image" Target="../media/image48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10.gif"/><Relationship Id="rId9" Type="http://schemas.openxmlformats.org/officeDocument/2006/relationships/image" Target="../media/image50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image" Target="../media/image53.gif"/><Relationship Id="rId7" Type="http://schemas.openxmlformats.org/officeDocument/2006/relationships/image" Target="../media/image5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hyperlink" Target="http://emergic.upwize.com/?page_id=6" TargetMode="External"/><Relationship Id="rId7" Type="http://schemas.openxmlformats.org/officeDocument/2006/relationships/image" Target="../media/image38.gi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gif"/><Relationship Id="rId11" Type="http://schemas.openxmlformats.org/officeDocument/2006/relationships/image" Target="../media/image62.jpeg"/><Relationship Id="rId5" Type="http://schemas.openxmlformats.org/officeDocument/2006/relationships/image" Target="../media/image59.gif"/><Relationship Id="rId10" Type="http://schemas.openxmlformats.org/officeDocument/2006/relationships/image" Target="../media/image26.wmf"/><Relationship Id="rId4" Type="http://schemas.openxmlformats.org/officeDocument/2006/relationships/image" Target="../media/image58.gif"/><Relationship Id="rId9" Type="http://schemas.openxmlformats.org/officeDocument/2006/relationships/image" Target="../media/image4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mergic.upwize.com/?page_id=377" TargetMode="External"/><Relationship Id="rId13" Type="http://schemas.openxmlformats.org/officeDocument/2006/relationships/image" Target="../media/image11.gif"/><Relationship Id="rId3" Type="http://schemas.openxmlformats.org/officeDocument/2006/relationships/image" Target="../media/image3.gif"/><Relationship Id="rId7" Type="http://schemas.openxmlformats.org/officeDocument/2006/relationships/image" Target="../media/image8.gif"/><Relationship Id="rId12" Type="http://schemas.openxmlformats.org/officeDocument/2006/relationships/hyperlink" Target="http://emergic.upwize.com/?page_id=165" TargetMode="External"/><Relationship Id="rId17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6" Type="http://schemas.openxmlformats.org/officeDocument/2006/relationships/hyperlink" Target="http://emergic.upwize.com/?page_id=26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mergic.upwize.com/?page_id=210" TargetMode="External"/><Relationship Id="rId11" Type="http://schemas.openxmlformats.org/officeDocument/2006/relationships/image" Target="../media/image10.gif"/><Relationship Id="rId5" Type="http://schemas.openxmlformats.org/officeDocument/2006/relationships/image" Target="../media/image7.gif"/><Relationship Id="rId15" Type="http://schemas.openxmlformats.org/officeDocument/2006/relationships/image" Target="../media/image12.gif"/><Relationship Id="rId10" Type="http://schemas.openxmlformats.org/officeDocument/2006/relationships/hyperlink" Target="http://emergic.upwize.com/?page_id=434" TargetMode="External"/><Relationship Id="rId4" Type="http://schemas.openxmlformats.org/officeDocument/2006/relationships/hyperlink" Target="http://emergic.upwize.com/?page_id=86" TargetMode="External"/><Relationship Id="rId9" Type="http://schemas.openxmlformats.org/officeDocument/2006/relationships/image" Target="../media/image9.gif"/><Relationship Id="rId14" Type="http://schemas.openxmlformats.org/officeDocument/2006/relationships/hyperlink" Target="http://emergic.upwize.com/?page_id=30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132856"/>
            <a:ext cx="8784976" cy="2592288"/>
          </a:xfrm>
        </p:spPr>
        <p:txBody>
          <a:bodyPr>
            <a:normAutofit/>
          </a:bodyPr>
          <a:lstStyle/>
          <a:p>
            <a:r>
              <a:rPr lang="en-CA" dirty="0"/>
              <a:t>A Unified Cognitive Model of Visual Filling-In Based on an Emergic Network </a:t>
            </a:r>
            <a:r>
              <a:rPr lang="en-CA" dirty="0" smtClean="0"/>
              <a:t>Architecture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1634C-3CC4-45BF-8D4F-E38AF1629D7C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</a:t>
            </a:fld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Visual Realism: Biological </a:t>
            </a:r>
            <a:r>
              <a:rPr lang="en-CA" dirty="0" smtClean="0"/>
              <a:t>(Photoreceptor Variance)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38600" cy="646952"/>
          </a:xfrm>
        </p:spPr>
        <p:txBody>
          <a:bodyPr/>
          <a:lstStyle/>
          <a:p>
            <a:pPr marL="118872" indent="0" algn="ctr">
              <a:buNone/>
            </a:pPr>
            <a:r>
              <a:rPr lang="en-CA" dirty="0" smtClean="0"/>
              <a:t>(Hofer et al, 2005)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484784"/>
            <a:ext cx="4038600" cy="646952"/>
          </a:xfrm>
        </p:spPr>
        <p:txBody>
          <a:bodyPr/>
          <a:lstStyle/>
          <a:p>
            <a:pPr marL="118872" indent="0" algn="ctr">
              <a:buNone/>
            </a:pPr>
            <a:r>
              <a:rPr lang="en-CA" dirty="0" smtClean="0"/>
              <a:t>ECM</a:t>
            </a:r>
            <a:endParaRPr lang="en-CA" dirty="0"/>
          </a:p>
        </p:txBody>
      </p:sp>
      <p:pic>
        <p:nvPicPr>
          <p:cNvPr id="9" name="Picture 8" descr="C:\Users\David\Documents\CogSci\Research\Prospectus\images\F4.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5" y="2028481"/>
            <a:ext cx="4481627" cy="4512031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</p:pic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572000" y="2020602"/>
            <a:ext cx="4519910" cy="4519910"/>
            <a:chOff x="0" y="0"/>
            <a:chExt cx="3079750" cy="3079750"/>
          </a:xfrm>
        </p:grpSpPr>
        <p:pic>
          <p:nvPicPr>
            <p:cNvPr id="14" name="Picture 13" descr="C:\Users\David\Documents\CogSci\Research\Emergic Networks Models\Evs\person\rgb 100 900 100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C:\Users\David\Documents\CogSci\Research\Emergic Networks Models\Evs\person\rgb 200 800 100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C:\Users\David\Documents\CogSci\Research\Emergic Networks Models\Evs\person\rgb 300 700 100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David\Documents\CogSci\Research\Emergic Networks Models\Evs\person\rgb 400 600 100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87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17" descr="C:\Users\David\Documents\CogSci\Research\Emergic Networks Models\Evs\person\rgb 500 500 100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10287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David\Documents\CogSci\Research\Emergic Networks Models\Evs\person\rgb 600 400 100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0287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 descr="C:\Users\David\Documents\CogSci\Research\Emergic Networks Models\Evs\person\rgb 700 300 100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574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 descr="C:\Users\David\Documents\CogSci\Research\Emergic Networks Models\Evs\person\rgb 800 200 100.gi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700" y="20574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David\Documents\CogSci\Research\Emergic Networks Models\Evs\person\rgb 900 100 100.gi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2057400"/>
              <a:ext cx="1022350" cy="1022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0844-658C-4954-9DEA-26FAD5B6A566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8193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Visual </a:t>
            </a:r>
            <a:r>
              <a:rPr lang="en-CA" dirty="0" smtClean="0"/>
              <a:t>Realism Overview</a:t>
            </a:r>
            <a:endParaRPr lang="en-CA" dirty="0"/>
          </a:p>
        </p:txBody>
      </p:sp>
      <p:pic>
        <p:nvPicPr>
          <p:cNvPr id="14" name="Picture 13" descr="C:\Program Files (x86)\Microsoft Office\MEDIA\OFFICE14\AutoShap\BD18222_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8" y="1545787"/>
            <a:ext cx="1554414" cy="1553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:\Users\David\AppData\Local\Microsoft\Windows\Temporary Internet Files\Content.IE5\ZOWBSR0J\MP900448617[1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06" y="3138366"/>
            <a:ext cx="1554542" cy="1149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460648" y="1545786"/>
            <a:ext cx="2743200" cy="274160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7" name="Text Box 86"/>
          <p:cNvSpPr txBox="1"/>
          <p:nvPr/>
        </p:nvSpPr>
        <p:spPr>
          <a:xfrm rot="20350276">
            <a:off x="1165330" y="1675844"/>
            <a:ext cx="488294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 b="1">
                <a:effectLst/>
                <a:latin typeface="Times"/>
                <a:ea typeface="Cambria"/>
                <a:cs typeface="Times New Roman"/>
              </a:rPr>
              <a:t>View</a:t>
            </a:r>
            <a:endParaRPr lang="en-CA" sz="120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8" name="Text Box 87"/>
          <p:cNvSpPr txBox="1"/>
          <p:nvPr/>
        </p:nvSpPr>
        <p:spPr>
          <a:xfrm>
            <a:off x="2541571" y="4046875"/>
            <a:ext cx="662277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 b="1" dirty="0">
                <a:effectLst/>
                <a:latin typeface="Times"/>
                <a:ea typeface="Cambria"/>
                <a:cs typeface="Times New Roman"/>
              </a:rPr>
              <a:t>Person</a:t>
            </a:r>
            <a:endParaRPr lang="en-CA" sz="12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9" name="Text Box 88"/>
          <p:cNvSpPr txBox="1"/>
          <p:nvPr/>
        </p:nvSpPr>
        <p:spPr>
          <a:xfrm>
            <a:off x="2326265" y="2335679"/>
            <a:ext cx="628624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 b="1" dirty="0">
                <a:effectLst/>
                <a:latin typeface="Times"/>
                <a:ea typeface="Cambria"/>
                <a:cs typeface="Times New Roman"/>
              </a:rPr>
              <a:t>Object</a:t>
            </a:r>
            <a:endParaRPr lang="en-CA" sz="1200" dirty="0">
              <a:effectLst/>
              <a:latin typeface="Times"/>
              <a:ea typeface="Cambria"/>
              <a:cs typeface="Times New Roman"/>
            </a:endParaRPr>
          </a:p>
        </p:txBody>
      </p:sp>
      <p:pic>
        <p:nvPicPr>
          <p:cNvPr id="20" name="Picture 19" descr="C:\Users\David\AppData\Local\Microsoft\Windows\Temporary Internet Files\Content.IE5\OU25BFBQ\MC900437049[1]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39" y="2012111"/>
            <a:ext cx="731488" cy="73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Arrow Connector 20"/>
          <p:cNvCxnSpPr/>
          <p:nvPr/>
        </p:nvCxnSpPr>
        <p:spPr>
          <a:xfrm flipH="1">
            <a:off x="1470033" y="2459402"/>
            <a:ext cx="818133" cy="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3" name="Rectangle 52"/>
              <p:cNvSpPr/>
              <p:nvPr/>
            </p:nvSpPr>
            <p:spPr>
              <a:xfrm>
                <a:off x="3212835" y="3556609"/>
                <a:ext cx="442236" cy="730713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b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1" i="0">
                                    <a:solidFill>
                                      <a:srgbClr val="3800FF"/>
                                    </a:solidFill>
                                    <a:latin typeface="Cambria Math"/>
                                  </a:rPr>
                                  <m:t>𝐋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1" i="0" smtClean="0">
                                    <a:solidFill>
                                      <a:srgbClr val="57FF00"/>
                                    </a:solidFill>
                                    <a:latin typeface="Cambria Math"/>
                                  </a:rPr>
                                  <m:t>𝐌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1" i="0" smtClean="0">
                                    <a:solidFill>
                                      <a:srgbClr val="C4FF00"/>
                                    </a:solidFill>
                                    <a:latin typeface="Cambria Math"/>
                                  </a:rPr>
                                  <m:t>𝐒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835" y="3556609"/>
                <a:ext cx="442236" cy="73071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56278" y="1545787"/>
                <a:ext cx="398955" cy="72891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b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CA" b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CA" b="1" i="0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𝐑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1" i="0" smtClean="0">
                                    <a:solidFill>
                                      <a:srgbClr val="00FF00"/>
                                    </a:solidFill>
                                    <a:latin typeface="Cambria Math"/>
                                  </a:rPr>
                                  <m:t>𝐆</m:t>
                                </m:r>
                              </m:e>
                            </m:mr>
                            <m:mr>
                              <m:e>
                                <m:r>
                                  <a:rPr lang="en-CA" b="1" i="0" smtClean="0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  <m:t>𝐁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CA" b="1" dirty="0"/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8" y="1545787"/>
                <a:ext cx="398955" cy="7289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Blinks"/>
          <p:cNvSpPr txBox="1"/>
          <p:nvPr/>
        </p:nvSpPr>
        <p:spPr>
          <a:xfrm>
            <a:off x="879592" y="3589765"/>
            <a:ext cx="628624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 b="1" dirty="0" smtClean="0">
                <a:effectLst/>
                <a:latin typeface="Times"/>
                <a:ea typeface="Cambria"/>
                <a:cs typeface="Times New Roman"/>
              </a:rPr>
              <a:t>Blinks</a:t>
            </a:r>
            <a:endParaRPr lang="en-CA" sz="12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C1236-7F08-487D-9E39-8DF1E082EE11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11</a:t>
            </a:fld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7034" y="1648398"/>
            <a:ext cx="5551470" cy="4623816"/>
          </a:xfrm>
        </p:spPr>
        <p:txBody>
          <a:bodyPr/>
          <a:lstStyle/>
          <a:p>
            <a:r>
              <a:rPr lang="en-CA" sz="3200" dirty="0"/>
              <a:t>Virtual eye </a:t>
            </a:r>
            <a:r>
              <a:rPr lang="en-CA" sz="3200" dirty="0" smtClean="0"/>
              <a:t>“</a:t>
            </a:r>
            <a:r>
              <a:rPr lang="en-CA" sz="3200" dirty="0"/>
              <a:t>sees” the </a:t>
            </a:r>
            <a:r>
              <a:rPr lang="en-CA" sz="3200" dirty="0" smtClean="0"/>
              <a:t>screen</a:t>
            </a:r>
          </a:p>
          <a:p>
            <a:r>
              <a:rPr lang="en-CA" sz="3200" dirty="0" smtClean="0"/>
              <a:t>Virtual eye jitters</a:t>
            </a:r>
          </a:p>
          <a:p>
            <a:r>
              <a:rPr lang="en-CA" sz="3200" dirty="0" smtClean="0"/>
              <a:t>Virtual eye saccades</a:t>
            </a:r>
          </a:p>
          <a:p>
            <a:r>
              <a:rPr lang="en-CA" sz="3200" dirty="0" smtClean="0"/>
              <a:t>Virtual eye blinks</a:t>
            </a:r>
          </a:p>
          <a:p>
            <a:r>
              <a:rPr lang="en-CA" sz="3200" dirty="0" smtClean="0"/>
              <a:t>Virtual eye has blind spot</a:t>
            </a:r>
          </a:p>
          <a:p>
            <a:r>
              <a:rPr lang="en-CA" sz="3200" dirty="0" smtClean="0"/>
              <a:t>Virtual eye has blue scotoma</a:t>
            </a:r>
          </a:p>
          <a:p>
            <a:r>
              <a:rPr lang="en-CA" sz="3200" dirty="0" smtClean="0"/>
              <a:t>Objects move</a:t>
            </a:r>
            <a:endParaRPr lang="en-CA" sz="32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078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72 -0.0148 C 0.00053 -0.0266 0.01285 -0.0333 0.01806 -0.02752 C 0.02362 -0.02151 0.01962 -0.00532 0.01025 0.00902 C 0.00105 0.02313 -0.00937 0.0303 -0.01545 0.02336 C -0.02031 0.01758 -0.01788 0.00092 -0.00972 -0.0148 Z " pathEditMode="relative" rAng="-2950705" ptsTypes="fffff">
                                      <p:cBhvr>
                                        <p:cTn id="12" dur="2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4" y="11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7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7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7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7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Handle Missing Data Function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This cognitive function is simple</a:t>
            </a:r>
          </a:p>
          <a:p>
            <a:pPr lvl="1"/>
            <a:r>
              <a:rPr lang="en-CA" dirty="0" smtClean="0"/>
              <a:t>If </a:t>
            </a:r>
            <a:r>
              <a:rPr lang="en-CA" dirty="0"/>
              <a:t>I don’t have </a:t>
            </a:r>
            <a:r>
              <a:rPr lang="en-CA" dirty="0" smtClean="0"/>
              <a:t>a </a:t>
            </a:r>
            <a:r>
              <a:rPr lang="en-CA" dirty="0">
                <a:solidFill>
                  <a:srgbClr val="00B050"/>
                </a:solidFill>
              </a:rPr>
              <a:t>bottom-up </a:t>
            </a:r>
            <a:r>
              <a:rPr lang="en-CA" dirty="0" smtClean="0">
                <a:solidFill>
                  <a:srgbClr val="00B050"/>
                </a:solidFill>
              </a:rPr>
              <a:t>value</a:t>
            </a:r>
            <a:r>
              <a:rPr lang="en-CA" dirty="0" smtClean="0"/>
              <a:t>, e.g., blinks</a:t>
            </a:r>
          </a:p>
          <a:p>
            <a:pPr lvl="2"/>
            <a:r>
              <a:rPr lang="en-CA" dirty="0" smtClean="0"/>
              <a:t>use </a:t>
            </a:r>
            <a:r>
              <a:rPr lang="en-CA" dirty="0">
                <a:solidFill>
                  <a:srgbClr val="0000FF"/>
                </a:solidFill>
              </a:rPr>
              <a:t>lateral </a:t>
            </a:r>
            <a:r>
              <a:rPr lang="en-CA" dirty="0" smtClean="0">
                <a:solidFill>
                  <a:srgbClr val="0000FF"/>
                </a:solidFill>
              </a:rPr>
              <a:t>value</a:t>
            </a:r>
          </a:p>
          <a:p>
            <a:pPr lvl="1"/>
            <a:r>
              <a:rPr lang="en-CA" dirty="0" smtClean="0"/>
              <a:t>If </a:t>
            </a:r>
            <a:r>
              <a:rPr lang="en-CA" dirty="0"/>
              <a:t>I still don’t have a </a:t>
            </a:r>
            <a:r>
              <a:rPr lang="en-CA" dirty="0" smtClean="0"/>
              <a:t>value,</a:t>
            </a:r>
          </a:p>
          <a:p>
            <a:pPr lvl="2"/>
            <a:r>
              <a:rPr lang="en-CA" dirty="0" smtClean="0"/>
              <a:t>use </a:t>
            </a:r>
            <a:r>
              <a:rPr lang="en-CA" dirty="0">
                <a:solidFill>
                  <a:srgbClr val="FF00FF"/>
                </a:solidFill>
              </a:rPr>
              <a:t>top-down value</a:t>
            </a:r>
          </a:p>
          <a:p>
            <a:pPr lvl="1"/>
            <a:r>
              <a:rPr lang="en-CA" dirty="0" smtClean="0"/>
              <a:t>Send out my value</a:t>
            </a:r>
          </a:p>
          <a:p>
            <a:endParaRPr lang="en-CA" dirty="0" smtClean="0"/>
          </a:p>
          <a:p>
            <a:r>
              <a:rPr lang="en-CA" dirty="0" smtClean="0"/>
              <a:t>Note: Three flows despite</a:t>
            </a:r>
            <a:br>
              <a:rPr lang="en-CA" dirty="0" smtClean="0"/>
            </a:br>
            <a:r>
              <a:rPr lang="en-CA" dirty="0" smtClean="0"/>
              <a:t>single output as value</a:t>
            </a:r>
            <a:br>
              <a:rPr lang="en-CA" dirty="0" smtClean="0"/>
            </a:br>
            <a:r>
              <a:rPr lang="en-CA" dirty="0" smtClean="0"/>
              <a:t>directed </a:t>
            </a:r>
            <a:r>
              <a:rPr lang="en-CA" dirty="0" smtClean="0">
                <a:solidFill>
                  <a:srgbClr val="00B050"/>
                </a:solidFill>
              </a:rPr>
              <a:t>up</a:t>
            </a:r>
            <a:r>
              <a:rPr lang="en-CA" dirty="0" smtClean="0"/>
              <a:t>, </a:t>
            </a:r>
            <a:r>
              <a:rPr lang="en-CA" dirty="0" smtClean="0">
                <a:solidFill>
                  <a:srgbClr val="FF00FF"/>
                </a:solidFill>
              </a:rPr>
              <a:t>down</a:t>
            </a:r>
            <a:r>
              <a:rPr lang="en-CA" dirty="0" smtClean="0"/>
              <a:t> &amp; </a:t>
            </a:r>
            <a:r>
              <a:rPr lang="en-CA" dirty="0" smtClean="0">
                <a:solidFill>
                  <a:srgbClr val="0000FF"/>
                </a:solidFill>
              </a:rPr>
              <a:t>laterally</a:t>
            </a:r>
          </a:p>
        </p:txBody>
      </p:sp>
      <p:cxnSp>
        <p:nvCxnSpPr>
          <p:cNvPr id="10" name="Out-&gt; (D2)"/>
          <p:cNvCxnSpPr/>
          <p:nvPr/>
        </p:nvCxnSpPr>
        <p:spPr>
          <a:xfrm rot="16200000" flipH="1">
            <a:off x="6560239" y="4710549"/>
            <a:ext cx="2277417" cy="1051731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Out-&gt; (D1)"/>
          <p:cNvCxnSpPr/>
          <p:nvPr/>
        </p:nvCxnSpPr>
        <p:spPr>
          <a:xfrm rot="5400000">
            <a:off x="5739624" y="4921564"/>
            <a:ext cx="2277415" cy="618362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-&gt;D"/>
          <p:cNvCxnSpPr/>
          <p:nvPr/>
        </p:nvCxnSpPr>
        <p:spPr>
          <a:xfrm rot="5400000">
            <a:off x="7233349" y="3390883"/>
            <a:ext cx="657419" cy="13576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(3) -&gt;U"/>
          <p:cNvCxnSpPr/>
          <p:nvPr/>
        </p:nvCxnSpPr>
        <p:spPr>
          <a:xfrm rot="16200000" flipV="1">
            <a:off x="7122906" y="5765585"/>
            <a:ext cx="861653" cy="372881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(1) -&gt;U"/>
          <p:cNvCxnSpPr/>
          <p:nvPr/>
        </p:nvCxnSpPr>
        <p:spPr>
          <a:xfrm rot="5400000" flipH="1" flipV="1">
            <a:off x="6759490" y="5765584"/>
            <a:ext cx="852457" cy="372878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(2) -&gt;U"/>
          <p:cNvCxnSpPr/>
          <p:nvPr/>
        </p:nvCxnSpPr>
        <p:spPr>
          <a:xfrm rot="5400000" flipH="1" flipV="1">
            <a:off x="6935338" y="5953153"/>
            <a:ext cx="861653" cy="5044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Out-&gt; (U)"/>
          <p:cNvCxnSpPr/>
          <p:nvPr/>
        </p:nvCxnSpPr>
        <p:spPr>
          <a:xfrm rot="5400000" flipH="1" flipV="1">
            <a:off x="6856039" y="3397191"/>
            <a:ext cx="659708" cy="3246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ut-&gt;L"/>
          <p:cNvCxnSpPr>
            <a:stCxn id="32" idx="2"/>
            <a:endCxn id="34" idx="2"/>
          </p:cNvCxnSpPr>
          <p:nvPr/>
        </p:nvCxnSpPr>
        <p:spPr>
          <a:xfrm rot="10800000" flipV="1">
            <a:off x="6460529" y="3914626"/>
            <a:ext cx="539261" cy="761957"/>
          </a:xfrm>
          <a:prstGeom prst="curvedConnector3">
            <a:avLst>
              <a:gd name="adj1" fmla="val 277174"/>
            </a:avLst>
          </a:prstGeom>
          <a:ln w="50800">
            <a:solidFill>
              <a:srgbClr val="0070C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Unit"/>
          <p:cNvSpPr/>
          <p:nvPr/>
        </p:nvSpPr>
        <p:spPr>
          <a:xfrm>
            <a:off x="6460528" y="3696590"/>
            <a:ext cx="1828781" cy="1828696"/>
          </a:xfrm>
          <a:prstGeom prst="ellipse">
            <a:avLst/>
          </a:prstGeom>
          <a:solidFill>
            <a:schemeClr val="lt1">
              <a:alpha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CA" sz="1400" b="1">
                <a:effectLst/>
                <a:latin typeface="Times New Roman"/>
                <a:ea typeface="Calibri"/>
              </a:rPr>
              <a:t>Emergic</a:t>
            </a:r>
            <a:br>
              <a:rPr lang="en-CA" sz="1400" b="1">
                <a:effectLst/>
                <a:latin typeface="Times New Roman"/>
                <a:ea typeface="Calibri"/>
              </a:rPr>
            </a:br>
            <a:r>
              <a:rPr lang="en-CA" sz="1400" b="1">
                <a:effectLst/>
                <a:latin typeface="Times New Roman"/>
                <a:ea typeface="Calibri"/>
              </a:rPr>
              <a:t>Computational</a:t>
            </a:r>
            <a:br>
              <a:rPr lang="en-CA" sz="1400" b="1">
                <a:effectLst/>
                <a:latin typeface="Times New Roman"/>
                <a:ea typeface="Calibri"/>
              </a:rPr>
            </a:br>
            <a:r>
              <a:rPr lang="en-CA" sz="1400" b="1">
                <a:effectLst/>
                <a:latin typeface="Times New Roman"/>
                <a:ea typeface="Calibri"/>
              </a:rPr>
              <a:t>Unit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31" name="U"/>
          <p:cNvSpPr/>
          <p:nvPr/>
        </p:nvSpPr>
        <p:spPr>
          <a:xfrm>
            <a:off x="7187359" y="5161891"/>
            <a:ext cx="365756" cy="3657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U</a:t>
            </a:r>
          </a:p>
        </p:txBody>
      </p:sp>
      <p:sp>
        <p:nvSpPr>
          <p:cNvPr id="32" name="Out"/>
          <p:cNvSpPr/>
          <p:nvPr/>
        </p:nvSpPr>
        <p:spPr>
          <a:xfrm>
            <a:off x="6999789" y="3731757"/>
            <a:ext cx="365756" cy="3657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Out</a:t>
            </a:r>
          </a:p>
        </p:txBody>
      </p:sp>
      <p:sp>
        <p:nvSpPr>
          <p:cNvPr id="33" name="D"/>
          <p:cNvSpPr/>
          <p:nvPr/>
        </p:nvSpPr>
        <p:spPr>
          <a:xfrm>
            <a:off x="7374928" y="3731757"/>
            <a:ext cx="365756" cy="365739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</a:t>
            </a:r>
          </a:p>
        </p:txBody>
      </p:sp>
      <p:sp>
        <p:nvSpPr>
          <p:cNvPr id="34" name="L"/>
          <p:cNvSpPr/>
          <p:nvPr/>
        </p:nvSpPr>
        <p:spPr>
          <a:xfrm>
            <a:off x="6460528" y="4493713"/>
            <a:ext cx="365756" cy="36573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L</a:t>
            </a:r>
          </a:p>
        </p:txBody>
      </p:sp>
      <p:cxnSp>
        <p:nvCxnSpPr>
          <p:cNvPr id="21" name="-&gt;L"/>
          <p:cNvCxnSpPr/>
          <p:nvPr/>
        </p:nvCxnSpPr>
        <p:spPr>
          <a:xfrm flipV="1">
            <a:off x="4788024" y="4715436"/>
            <a:ext cx="1672504" cy="144016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CCA1F-2C2C-4393-9918-9A7CA6209F1A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12</a:t>
            </a:fld>
            <a:endParaRPr lang="en-CA" dirty="0"/>
          </a:p>
        </p:txBody>
      </p:sp>
      <p:cxnSp>
        <p:nvCxnSpPr>
          <p:cNvPr id="26" name="Out -&gt; right"/>
          <p:cNvCxnSpPr/>
          <p:nvPr/>
        </p:nvCxnSpPr>
        <p:spPr>
          <a:xfrm rot="10800000" flipH="1">
            <a:off x="6999788" y="3404849"/>
            <a:ext cx="1820683" cy="509778"/>
          </a:xfrm>
          <a:prstGeom prst="curvedConnector3">
            <a:avLst>
              <a:gd name="adj1" fmla="val -12556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ut -&gt; left"/>
          <p:cNvCxnSpPr/>
          <p:nvPr/>
        </p:nvCxnSpPr>
        <p:spPr>
          <a:xfrm rot="10800000">
            <a:off x="4644009" y="3587741"/>
            <a:ext cx="2355781" cy="326886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Maintain Information Coherence</a:t>
            </a:r>
            <a:br>
              <a:rPr lang="en-CA" dirty="0" smtClean="0"/>
            </a:br>
            <a:r>
              <a:rPr lang="en-CA" dirty="0" smtClean="0"/>
              <a:t>Function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7"/>
            <a:ext cx="9144000" cy="2991790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This cognitive function is complex:</a:t>
            </a:r>
          </a:p>
          <a:p>
            <a:pPr lvl="1"/>
            <a:r>
              <a:rPr lang="en-CA" dirty="0" smtClean="0"/>
              <a:t>Distribute motor plans in advance</a:t>
            </a:r>
          </a:p>
          <a:p>
            <a:pPr lvl="1"/>
            <a:r>
              <a:rPr lang="en-CA" dirty="0"/>
              <a:t>S</a:t>
            </a:r>
            <a:r>
              <a:rPr lang="en-CA" dirty="0" smtClean="0"/>
              <a:t>hift coordinates to maintain infocentric reference frame</a:t>
            </a:r>
          </a:p>
          <a:p>
            <a:pPr lvl="1"/>
            <a:r>
              <a:rPr lang="en-CA" dirty="0" smtClean="0"/>
              <a:t>Broadcast information locally (~Local Area Network)</a:t>
            </a:r>
          </a:p>
          <a:p>
            <a:pPr lvl="1"/>
            <a:r>
              <a:rPr lang="en-CA" dirty="0" smtClean="0"/>
              <a:t>Tag information (~Internet protocol)</a:t>
            </a:r>
          </a:p>
          <a:p>
            <a:pPr lvl="1"/>
            <a:r>
              <a:rPr lang="en-CA" dirty="0" smtClean="0"/>
              <a:t>Interpolative summation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5354523" y="4581128"/>
            <a:ext cx="3176270" cy="1381760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grpSp>
        <p:nvGrpSpPr>
          <p:cNvPr id="9" name="Group 8"/>
          <p:cNvGrpSpPr/>
          <p:nvPr/>
        </p:nvGrpSpPr>
        <p:grpSpPr>
          <a:xfrm>
            <a:off x="6859323" y="5700316"/>
            <a:ext cx="1268603" cy="182880"/>
            <a:chOff x="0" y="0"/>
            <a:chExt cx="1268730" cy="182880"/>
          </a:xfrm>
        </p:grpSpPr>
        <p:sp>
          <p:nvSpPr>
            <p:cNvPr id="43" name="Rectangle 42"/>
            <p:cNvSpPr/>
            <p:nvPr/>
          </p:nvSpPr>
          <p:spPr>
            <a:xfrm>
              <a:off x="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0975" y="0"/>
              <a:ext cx="182880" cy="1828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61950" y="0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2925" y="0"/>
              <a:ext cx="182880" cy="1828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23900" y="0"/>
              <a:ext cx="182880" cy="18288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904875" y="0"/>
              <a:ext cx="182880" cy="182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8585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</p:grpSp>
      <p:sp>
        <p:nvSpPr>
          <p:cNvPr id="10" name="Text Box 62"/>
          <p:cNvSpPr txBox="1"/>
          <p:nvPr/>
        </p:nvSpPr>
        <p:spPr>
          <a:xfrm>
            <a:off x="6311593" y="5700316"/>
            <a:ext cx="548640" cy="1816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Stimulus</a:t>
            </a:r>
          </a:p>
        </p:txBody>
      </p:sp>
      <p:sp>
        <p:nvSpPr>
          <p:cNvPr id="11" name="Text Box 63"/>
          <p:cNvSpPr txBox="1"/>
          <p:nvPr/>
        </p:nvSpPr>
        <p:spPr>
          <a:xfrm>
            <a:off x="5383092" y="4909741"/>
            <a:ext cx="1475105" cy="1816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Receptive Field Layer 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59323" y="5181203"/>
            <a:ext cx="1268603" cy="182880"/>
            <a:chOff x="0" y="0"/>
            <a:chExt cx="1268730" cy="182880"/>
          </a:xfrm>
        </p:grpSpPr>
        <p:sp>
          <p:nvSpPr>
            <p:cNvPr id="36" name="Rectangle 35"/>
            <p:cNvSpPr/>
            <p:nvPr/>
          </p:nvSpPr>
          <p:spPr>
            <a:xfrm>
              <a:off x="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0975" y="0"/>
              <a:ext cx="182880" cy="1828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61950" y="0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42925" y="0"/>
              <a:ext cx="182880" cy="182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23900" y="0"/>
              <a:ext cx="182880" cy="18288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04875" y="0"/>
              <a:ext cx="182880" cy="182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8585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21237" y="4909741"/>
            <a:ext cx="1268603" cy="182880"/>
            <a:chOff x="0" y="0"/>
            <a:chExt cx="1268730" cy="182880"/>
          </a:xfrm>
        </p:grpSpPr>
        <p:sp>
          <p:nvSpPr>
            <p:cNvPr id="29" name="Rectangle 28"/>
            <p:cNvSpPr/>
            <p:nvPr/>
          </p:nvSpPr>
          <p:spPr>
            <a:xfrm>
              <a:off x="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0975" y="0"/>
              <a:ext cx="182880" cy="1828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1950" y="0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42925" y="0"/>
              <a:ext cx="182880" cy="1828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23900" y="0"/>
              <a:ext cx="182880" cy="18288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04875" y="0"/>
              <a:ext cx="182880" cy="182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08585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40280" y="4638278"/>
            <a:ext cx="1268603" cy="182880"/>
            <a:chOff x="0" y="0"/>
            <a:chExt cx="1268730" cy="182880"/>
          </a:xfrm>
        </p:grpSpPr>
        <p:sp>
          <p:nvSpPr>
            <p:cNvPr id="22" name="Rectangle 21"/>
            <p:cNvSpPr/>
            <p:nvPr/>
          </p:nvSpPr>
          <p:spPr>
            <a:xfrm>
              <a:off x="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80975" y="0"/>
              <a:ext cx="182880" cy="1828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1950" y="0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42925" y="0"/>
              <a:ext cx="182880" cy="1828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3900" y="0"/>
              <a:ext cx="182880" cy="18288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04875" y="0"/>
              <a:ext cx="182880" cy="182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585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 flipV="1">
            <a:off x="7483148" y="5266928"/>
            <a:ext cx="0" cy="5238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483148" y="5009753"/>
            <a:ext cx="0" cy="2571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478386" y="5004991"/>
            <a:ext cx="385723" cy="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95"/>
          <p:cNvSpPr txBox="1"/>
          <p:nvPr/>
        </p:nvSpPr>
        <p:spPr>
          <a:xfrm>
            <a:off x="5383092" y="5181203"/>
            <a:ext cx="1475105" cy="1816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Receptive Field Layer 1</a:t>
            </a:r>
          </a:p>
        </p:txBody>
      </p:sp>
      <p:sp>
        <p:nvSpPr>
          <p:cNvPr id="19" name="Text Box 96"/>
          <p:cNvSpPr txBox="1"/>
          <p:nvPr/>
        </p:nvSpPr>
        <p:spPr>
          <a:xfrm>
            <a:off x="5383092" y="4638278"/>
            <a:ext cx="1475105" cy="18161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Receptive Field Layer 3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478386" y="4714478"/>
            <a:ext cx="213975" cy="266700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http_comm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2" r="6697" b="22964"/>
          <a:stretch>
            <a:fillRect/>
          </a:stretch>
        </p:blipFill>
        <p:spPr bwMode="auto">
          <a:xfrm>
            <a:off x="1619672" y="4420526"/>
            <a:ext cx="17780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/>
          <p:cNvGrpSpPr/>
          <p:nvPr/>
        </p:nvGrpSpPr>
        <p:grpSpPr>
          <a:xfrm rot="16200000">
            <a:off x="3045627" y="5151530"/>
            <a:ext cx="1268603" cy="182880"/>
            <a:chOff x="0" y="0"/>
            <a:chExt cx="1268730" cy="182880"/>
          </a:xfrm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80975" y="0"/>
              <a:ext cx="182880" cy="18288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61950" y="0"/>
              <a:ext cx="182880" cy="18288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42925" y="0"/>
              <a:ext cx="182880" cy="18288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23900" y="0"/>
              <a:ext cx="182880" cy="18288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04875" y="0"/>
              <a:ext cx="182880" cy="1828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85850" y="0"/>
              <a:ext cx="18288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CA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5299B-FA38-4351-8BFC-A733506C9AA0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964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21 0.08819 L -0.00121 0.004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408 0.04375 L 0.0033 0.001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2309 0.04144 L -0.0007 -0.000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724128" y="1340768"/>
            <a:ext cx="3388756" cy="1656184"/>
          </a:xfrm>
        </p:spPr>
        <p:txBody>
          <a:bodyPr>
            <a:noAutofit/>
          </a:bodyPr>
          <a:lstStyle/>
          <a:p>
            <a:r>
              <a:rPr lang="en-CA" sz="3600" dirty="0" smtClean="0"/>
              <a:t>Distribute Motor Plans (Shifts)</a:t>
            </a:r>
            <a:endParaRPr lang="en-CA" sz="3600" dirty="0"/>
          </a:p>
        </p:txBody>
      </p:sp>
      <p:sp>
        <p:nvSpPr>
          <p:cNvPr id="8" name="Rectangle 7"/>
          <p:cNvSpPr/>
          <p:nvPr/>
        </p:nvSpPr>
        <p:spPr>
          <a:xfrm>
            <a:off x="108902" y="14560"/>
            <a:ext cx="5461000" cy="66548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9" name="AutoShape 2613"/>
          <p:cNvCxnSpPr>
            <a:cxnSpLocks noChangeShapeType="1"/>
            <a:stCxn id="171" idx="2"/>
            <a:endCxn id="173" idx="2"/>
          </p:cNvCxnSpPr>
          <p:nvPr/>
        </p:nvCxnSpPr>
        <p:spPr bwMode="auto">
          <a:xfrm rot="16200000" flipH="1">
            <a:off x="1106487" y="5627960"/>
            <a:ext cx="635" cy="698500"/>
          </a:xfrm>
          <a:prstGeom prst="curvedConnector3">
            <a:avLst>
              <a:gd name="adj1" fmla="val 36000000"/>
            </a:avLst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0" name="Rectangle 189"/>
          <p:cNvSpPr>
            <a:spLocks noChangeArrowheads="1"/>
          </p:cNvSpPr>
          <p:nvPr/>
        </p:nvSpPr>
        <p:spPr bwMode="auto">
          <a:xfrm>
            <a:off x="345122" y="460330"/>
            <a:ext cx="15240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Planner</a:t>
            </a:r>
          </a:p>
        </p:txBody>
      </p:sp>
      <p:sp>
        <p:nvSpPr>
          <p:cNvPr id="191" name="Rectangle 190"/>
          <p:cNvSpPr>
            <a:spLocks noChangeArrowheads="1"/>
          </p:cNvSpPr>
          <p:nvPr/>
        </p:nvSpPr>
        <p:spPr bwMode="auto">
          <a:xfrm>
            <a:off x="472122" y="455885"/>
            <a:ext cx="571500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92" name="Rectangle 191"/>
          <p:cNvSpPr>
            <a:spLocks noChangeArrowheads="1"/>
          </p:cNvSpPr>
          <p:nvPr/>
        </p:nvSpPr>
        <p:spPr bwMode="auto">
          <a:xfrm>
            <a:off x="472122" y="980395"/>
            <a:ext cx="571500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93" name="Rectangle 192"/>
          <p:cNvSpPr>
            <a:spLocks noChangeArrowheads="1"/>
          </p:cNvSpPr>
          <p:nvPr/>
        </p:nvSpPr>
        <p:spPr bwMode="auto">
          <a:xfrm>
            <a:off x="1170622" y="455885"/>
            <a:ext cx="571500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94" name="Rectangle 193"/>
          <p:cNvSpPr>
            <a:spLocks noChangeArrowheads="1"/>
          </p:cNvSpPr>
          <p:nvPr/>
        </p:nvSpPr>
        <p:spPr bwMode="auto">
          <a:xfrm>
            <a:off x="1170622" y="976585"/>
            <a:ext cx="571500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85" name="Rectangle 184"/>
          <p:cNvSpPr>
            <a:spLocks noChangeArrowheads="1"/>
          </p:cNvSpPr>
          <p:nvPr/>
        </p:nvSpPr>
        <p:spPr bwMode="auto">
          <a:xfrm>
            <a:off x="345122" y="1781130"/>
            <a:ext cx="15240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Distributor</a:t>
            </a:r>
          </a:p>
        </p:txBody>
      </p:sp>
      <p:sp>
        <p:nvSpPr>
          <p:cNvPr id="186" name="Rectangle 185"/>
          <p:cNvSpPr>
            <a:spLocks noChangeArrowheads="1"/>
          </p:cNvSpPr>
          <p:nvPr/>
        </p:nvSpPr>
        <p:spPr bwMode="auto">
          <a:xfrm>
            <a:off x="472122" y="1776685"/>
            <a:ext cx="571500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87" name="Rectangle 186"/>
          <p:cNvSpPr>
            <a:spLocks noChangeArrowheads="1"/>
          </p:cNvSpPr>
          <p:nvPr/>
        </p:nvSpPr>
        <p:spPr bwMode="auto">
          <a:xfrm>
            <a:off x="472122" y="2301195"/>
            <a:ext cx="571500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ODShift</a:t>
            </a:r>
          </a:p>
        </p:txBody>
      </p:sp>
      <p:sp>
        <p:nvSpPr>
          <p:cNvPr id="188" name="Rectangle 187"/>
          <p:cNvSpPr>
            <a:spLocks noChangeArrowheads="1"/>
          </p:cNvSpPr>
          <p:nvPr/>
        </p:nvSpPr>
        <p:spPr bwMode="auto">
          <a:xfrm>
            <a:off x="1170622" y="1776685"/>
            <a:ext cx="571500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OUShift</a:t>
            </a:r>
          </a:p>
        </p:txBody>
      </p:sp>
      <p:sp>
        <p:nvSpPr>
          <p:cNvPr id="189" name="Rectangle 188"/>
          <p:cNvSpPr>
            <a:spLocks noChangeArrowheads="1"/>
          </p:cNvSpPr>
          <p:nvPr/>
        </p:nvSpPr>
        <p:spPr bwMode="auto">
          <a:xfrm>
            <a:off x="1170622" y="2297385"/>
            <a:ext cx="571500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2" name="AutoShape 2423"/>
          <p:cNvCxnSpPr>
            <a:cxnSpLocks noChangeShapeType="1"/>
            <a:stCxn id="192" idx="2"/>
            <a:endCxn id="186" idx="0"/>
          </p:cNvCxnSpPr>
          <p:nvPr/>
        </p:nvCxnSpPr>
        <p:spPr bwMode="auto">
          <a:xfrm>
            <a:off x="757872" y="1243285"/>
            <a:ext cx="635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AutoShape 2424"/>
          <p:cNvCxnSpPr>
            <a:cxnSpLocks noChangeShapeType="1"/>
            <a:stCxn id="188" idx="0"/>
            <a:endCxn id="194" idx="2"/>
          </p:cNvCxnSpPr>
          <p:nvPr/>
        </p:nvCxnSpPr>
        <p:spPr bwMode="auto">
          <a:xfrm flipV="1">
            <a:off x="1456372" y="1239475"/>
            <a:ext cx="635" cy="53721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0" name="Rectangle 179"/>
          <p:cNvSpPr>
            <a:spLocks noChangeArrowheads="1"/>
          </p:cNvSpPr>
          <p:nvPr/>
        </p:nvSpPr>
        <p:spPr bwMode="auto">
          <a:xfrm>
            <a:off x="345122" y="3093040"/>
            <a:ext cx="15240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Distributor</a:t>
            </a:r>
          </a:p>
        </p:txBody>
      </p:sp>
      <p:sp>
        <p:nvSpPr>
          <p:cNvPr id="181" name="Rectangle 180"/>
          <p:cNvSpPr>
            <a:spLocks noChangeArrowheads="1"/>
          </p:cNvSpPr>
          <p:nvPr/>
        </p:nvSpPr>
        <p:spPr bwMode="auto">
          <a:xfrm>
            <a:off x="472122" y="3088595"/>
            <a:ext cx="571500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IDShift</a:t>
            </a:r>
          </a:p>
        </p:txBody>
      </p:sp>
      <p:sp>
        <p:nvSpPr>
          <p:cNvPr id="182" name="Rectangle 181"/>
          <p:cNvSpPr>
            <a:spLocks noChangeArrowheads="1"/>
          </p:cNvSpPr>
          <p:nvPr/>
        </p:nvSpPr>
        <p:spPr bwMode="auto">
          <a:xfrm>
            <a:off x="472122" y="3613105"/>
            <a:ext cx="571500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83" name="Rectangle 182"/>
          <p:cNvSpPr>
            <a:spLocks noChangeArrowheads="1"/>
          </p:cNvSpPr>
          <p:nvPr/>
        </p:nvSpPr>
        <p:spPr bwMode="auto">
          <a:xfrm>
            <a:off x="1170622" y="3088595"/>
            <a:ext cx="571500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84" name="Rectangle 183"/>
          <p:cNvSpPr>
            <a:spLocks noChangeArrowheads="1"/>
          </p:cNvSpPr>
          <p:nvPr/>
        </p:nvSpPr>
        <p:spPr bwMode="auto">
          <a:xfrm>
            <a:off x="1170622" y="3609295"/>
            <a:ext cx="571500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5" name="AutoShape 2431"/>
          <p:cNvCxnSpPr>
            <a:cxnSpLocks noChangeShapeType="1"/>
            <a:stCxn id="187" idx="2"/>
            <a:endCxn id="181" idx="0"/>
          </p:cNvCxnSpPr>
          <p:nvPr/>
        </p:nvCxnSpPr>
        <p:spPr bwMode="auto">
          <a:xfrm>
            <a:off x="757872" y="2564085"/>
            <a:ext cx="635" cy="52451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2432"/>
          <p:cNvCxnSpPr>
            <a:cxnSpLocks noChangeShapeType="1"/>
            <a:stCxn id="183" idx="0"/>
            <a:endCxn id="189" idx="2"/>
          </p:cNvCxnSpPr>
          <p:nvPr/>
        </p:nvCxnSpPr>
        <p:spPr bwMode="auto">
          <a:xfrm flipV="1">
            <a:off x="1456372" y="2560275"/>
            <a:ext cx="635" cy="52832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5" name="Rectangle 174"/>
          <p:cNvSpPr>
            <a:spLocks noChangeArrowheads="1"/>
          </p:cNvSpPr>
          <p:nvPr/>
        </p:nvSpPr>
        <p:spPr bwMode="auto">
          <a:xfrm>
            <a:off x="345122" y="4410030"/>
            <a:ext cx="15240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Distributor</a:t>
            </a:r>
          </a:p>
        </p:txBody>
      </p:sp>
      <p:sp>
        <p:nvSpPr>
          <p:cNvPr id="176" name="Rectangle 175"/>
          <p:cNvSpPr>
            <a:spLocks noChangeArrowheads="1"/>
          </p:cNvSpPr>
          <p:nvPr/>
        </p:nvSpPr>
        <p:spPr bwMode="auto">
          <a:xfrm>
            <a:off x="472122" y="4405585"/>
            <a:ext cx="571500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77" name="Rectangle 176"/>
          <p:cNvSpPr>
            <a:spLocks noChangeArrowheads="1"/>
          </p:cNvSpPr>
          <p:nvPr/>
        </p:nvSpPr>
        <p:spPr bwMode="auto">
          <a:xfrm>
            <a:off x="472122" y="4930095"/>
            <a:ext cx="571500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78" name="Rectangle 177"/>
          <p:cNvSpPr>
            <a:spLocks noChangeArrowheads="1"/>
          </p:cNvSpPr>
          <p:nvPr/>
        </p:nvSpPr>
        <p:spPr bwMode="auto">
          <a:xfrm>
            <a:off x="1170622" y="4405585"/>
            <a:ext cx="571500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OUShift</a:t>
            </a:r>
          </a:p>
        </p:txBody>
      </p:sp>
      <p:sp>
        <p:nvSpPr>
          <p:cNvPr id="179" name="Rectangle 178"/>
          <p:cNvSpPr>
            <a:spLocks noChangeArrowheads="1"/>
          </p:cNvSpPr>
          <p:nvPr/>
        </p:nvSpPr>
        <p:spPr bwMode="auto">
          <a:xfrm>
            <a:off x="1170622" y="4926285"/>
            <a:ext cx="571500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8" name="AutoShape 2439"/>
          <p:cNvCxnSpPr>
            <a:cxnSpLocks noChangeShapeType="1"/>
            <a:stCxn id="182" idx="2"/>
            <a:endCxn id="176" idx="0"/>
          </p:cNvCxnSpPr>
          <p:nvPr/>
        </p:nvCxnSpPr>
        <p:spPr bwMode="auto">
          <a:xfrm>
            <a:off x="757872" y="3875995"/>
            <a:ext cx="635" cy="52959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2440"/>
          <p:cNvCxnSpPr>
            <a:cxnSpLocks noChangeShapeType="1"/>
            <a:stCxn id="178" idx="0"/>
            <a:endCxn id="184" idx="2"/>
          </p:cNvCxnSpPr>
          <p:nvPr/>
        </p:nvCxnSpPr>
        <p:spPr bwMode="auto">
          <a:xfrm flipV="1">
            <a:off x="1456372" y="3872185"/>
            <a:ext cx="635" cy="53340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0" name="Rectangle 169"/>
          <p:cNvSpPr>
            <a:spLocks noChangeArrowheads="1"/>
          </p:cNvSpPr>
          <p:nvPr/>
        </p:nvSpPr>
        <p:spPr bwMode="auto">
          <a:xfrm>
            <a:off x="345122" y="5718130"/>
            <a:ext cx="15240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Executor</a:t>
            </a:r>
          </a:p>
        </p:txBody>
      </p:sp>
      <p:sp>
        <p:nvSpPr>
          <p:cNvPr id="171" name="Rectangle 170"/>
          <p:cNvSpPr>
            <a:spLocks noChangeArrowheads="1"/>
          </p:cNvSpPr>
          <p:nvPr/>
        </p:nvSpPr>
        <p:spPr bwMode="auto">
          <a:xfrm>
            <a:off x="472122" y="5713685"/>
            <a:ext cx="571500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72" name="Rectangle 171"/>
          <p:cNvSpPr>
            <a:spLocks noChangeArrowheads="1"/>
          </p:cNvSpPr>
          <p:nvPr/>
        </p:nvSpPr>
        <p:spPr bwMode="auto">
          <a:xfrm>
            <a:off x="472122" y="6238195"/>
            <a:ext cx="571500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73" name="Rectangle 172"/>
          <p:cNvSpPr>
            <a:spLocks noChangeArrowheads="1"/>
          </p:cNvSpPr>
          <p:nvPr/>
        </p:nvSpPr>
        <p:spPr bwMode="auto">
          <a:xfrm>
            <a:off x="1170622" y="5713685"/>
            <a:ext cx="571500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74" name="Rectangle 173"/>
          <p:cNvSpPr>
            <a:spLocks noChangeArrowheads="1"/>
          </p:cNvSpPr>
          <p:nvPr/>
        </p:nvSpPr>
        <p:spPr bwMode="auto">
          <a:xfrm>
            <a:off x="1170622" y="6234385"/>
            <a:ext cx="571500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21" name="AutoShape 2447"/>
          <p:cNvCxnSpPr>
            <a:cxnSpLocks noChangeShapeType="1"/>
            <a:stCxn id="177" idx="2"/>
            <a:endCxn id="171" idx="0"/>
          </p:cNvCxnSpPr>
          <p:nvPr/>
        </p:nvCxnSpPr>
        <p:spPr bwMode="auto">
          <a:xfrm>
            <a:off x="757872" y="5192985"/>
            <a:ext cx="635" cy="5207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2448"/>
          <p:cNvCxnSpPr>
            <a:cxnSpLocks noChangeShapeType="1"/>
            <a:stCxn id="173" idx="0"/>
            <a:endCxn id="179" idx="2"/>
          </p:cNvCxnSpPr>
          <p:nvPr/>
        </p:nvCxnSpPr>
        <p:spPr bwMode="auto">
          <a:xfrm flipV="1">
            <a:off x="1456372" y="5189175"/>
            <a:ext cx="635" cy="52451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5" name="Rectangle 164"/>
          <p:cNvSpPr>
            <a:spLocks noChangeArrowheads="1"/>
          </p:cNvSpPr>
          <p:nvPr/>
        </p:nvSpPr>
        <p:spPr bwMode="auto">
          <a:xfrm>
            <a:off x="2186622" y="1781130"/>
            <a:ext cx="3238500" cy="78295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RF Layer 3</a:t>
            </a:r>
          </a:p>
        </p:txBody>
      </p:sp>
      <p:sp>
        <p:nvSpPr>
          <p:cNvPr id="166" name="Rectangle 165"/>
          <p:cNvSpPr>
            <a:spLocks noChangeArrowheads="1"/>
          </p:cNvSpPr>
          <p:nvPr/>
        </p:nvSpPr>
        <p:spPr bwMode="auto">
          <a:xfrm>
            <a:off x="2456497" y="1776685"/>
            <a:ext cx="1214438" cy="262890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IDShift</a:t>
            </a:r>
          </a:p>
        </p:txBody>
      </p:sp>
      <p:sp>
        <p:nvSpPr>
          <p:cNvPr id="167" name="Rectangle 166"/>
          <p:cNvSpPr>
            <a:spLocks noChangeArrowheads="1"/>
          </p:cNvSpPr>
          <p:nvPr/>
        </p:nvSpPr>
        <p:spPr bwMode="auto">
          <a:xfrm>
            <a:off x="2456497" y="2301195"/>
            <a:ext cx="1214438" cy="262890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68" name="Rectangle 167"/>
          <p:cNvSpPr>
            <a:spLocks noChangeArrowheads="1"/>
          </p:cNvSpPr>
          <p:nvPr/>
        </p:nvSpPr>
        <p:spPr bwMode="auto">
          <a:xfrm>
            <a:off x="3940810" y="1776685"/>
            <a:ext cx="1214438" cy="262890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OUShift</a:t>
            </a:r>
          </a:p>
        </p:txBody>
      </p:sp>
      <p:sp>
        <p:nvSpPr>
          <p:cNvPr id="169" name="Rectangle 168"/>
          <p:cNvSpPr>
            <a:spLocks noChangeArrowheads="1"/>
          </p:cNvSpPr>
          <p:nvPr/>
        </p:nvSpPr>
        <p:spPr bwMode="auto">
          <a:xfrm>
            <a:off x="3940810" y="2297385"/>
            <a:ext cx="1214438" cy="262890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IUShift</a:t>
            </a:r>
          </a:p>
        </p:txBody>
      </p:sp>
      <p:cxnSp>
        <p:nvCxnSpPr>
          <p:cNvPr id="24" name="AutoShape 2461"/>
          <p:cNvCxnSpPr>
            <a:cxnSpLocks noChangeShapeType="1"/>
            <a:stCxn id="192" idx="2"/>
            <a:endCxn id="166" idx="0"/>
          </p:cNvCxnSpPr>
          <p:nvPr/>
        </p:nvCxnSpPr>
        <p:spPr bwMode="auto">
          <a:xfrm>
            <a:off x="757872" y="1243285"/>
            <a:ext cx="2306320" cy="533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0" name="Rectangle 159"/>
          <p:cNvSpPr>
            <a:spLocks noChangeAspect="1" noChangeArrowheads="1"/>
          </p:cNvSpPr>
          <p:nvPr/>
        </p:nvSpPr>
        <p:spPr bwMode="auto">
          <a:xfrm>
            <a:off x="2186622" y="3196069"/>
            <a:ext cx="1524000" cy="58721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RF Layer 2</a:t>
            </a:r>
          </a:p>
        </p:txBody>
      </p:sp>
      <p:sp>
        <p:nvSpPr>
          <p:cNvPr id="161" name="Rectangle 160"/>
          <p:cNvSpPr>
            <a:spLocks noChangeAspect="1" noChangeArrowheads="1"/>
          </p:cNvSpPr>
          <p:nvPr/>
        </p:nvSpPr>
        <p:spPr bwMode="auto">
          <a:xfrm>
            <a:off x="2313622" y="3192735"/>
            <a:ext cx="571500" cy="197168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62" name="Rectangle 161"/>
          <p:cNvSpPr>
            <a:spLocks noChangeAspect="1" noChangeArrowheads="1"/>
          </p:cNvSpPr>
          <p:nvPr/>
        </p:nvSpPr>
        <p:spPr bwMode="auto">
          <a:xfrm>
            <a:off x="2313622" y="3586118"/>
            <a:ext cx="571500" cy="19716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63" name="Rectangle 162"/>
          <p:cNvSpPr>
            <a:spLocks noChangeAspect="1" noChangeArrowheads="1"/>
          </p:cNvSpPr>
          <p:nvPr/>
        </p:nvSpPr>
        <p:spPr bwMode="auto">
          <a:xfrm>
            <a:off x="3012122" y="3192735"/>
            <a:ext cx="571500" cy="197168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64" name="Rectangle 163"/>
          <p:cNvSpPr>
            <a:spLocks noChangeAspect="1" noChangeArrowheads="1"/>
          </p:cNvSpPr>
          <p:nvPr/>
        </p:nvSpPr>
        <p:spPr bwMode="auto">
          <a:xfrm>
            <a:off x="3012122" y="3583260"/>
            <a:ext cx="571500" cy="197168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IUShift</a:t>
            </a:r>
          </a:p>
        </p:txBody>
      </p:sp>
      <p:cxnSp>
        <p:nvCxnSpPr>
          <p:cNvPr id="26" name="AutoShape 2469"/>
          <p:cNvCxnSpPr>
            <a:cxnSpLocks noChangeShapeType="1"/>
            <a:stCxn id="167" idx="2"/>
            <a:endCxn id="161" idx="0"/>
          </p:cNvCxnSpPr>
          <p:nvPr/>
        </p:nvCxnSpPr>
        <p:spPr bwMode="auto">
          <a:xfrm flipH="1">
            <a:off x="2599372" y="2564085"/>
            <a:ext cx="464820" cy="6286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2470"/>
          <p:cNvCxnSpPr>
            <a:cxnSpLocks noChangeShapeType="1"/>
            <a:stCxn id="158" idx="0"/>
            <a:endCxn id="169" idx="2"/>
          </p:cNvCxnSpPr>
          <p:nvPr/>
        </p:nvCxnSpPr>
        <p:spPr bwMode="auto">
          <a:xfrm flipH="1" flipV="1">
            <a:off x="4548187" y="2560275"/>
            <a:ext cx="429895" cy="63246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2477"/>
          <p:cNvCxnSpPr>
            <a:cxnSpLocks noChangeShapeType="1"/>
            <a:stCxn id="162" idx="2"/>
            <a:endCxn id="151" idx="0"/>
          </p:cNvCxnSpPr>
          <p:nvPr/>
        </p:nvCxnSpPr>
        <p:spPr bwMode="auto">
          <a:xfrm flipH="1">
            <a:off x="2392997" y="3783285"/>
            <a:ext cx="206375" cy="82169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AutoShape 2478"/>
          <p:cNvCxnSpPr>
            <a:cxnSpLocks noChangeShapeType="1"/>
            <a:stCxn id="145" idx="0"/>
            <a:endCxn id="164" idx="2"/>
          </p:cNvCxnSpPr>
          <p:nvPr/>
        </p:nvCxnSpPr>
        <p:spPr bwMode="auto">
          <a:xfrm flipH="1" flipV="1">
            <a:off x="3297872" y="3780428"/>
            <a:ext cx="269875" cy="828361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5" name="Rectangle 154"/>
          <p:cNvSpPr>
            <a:spLocks noChangeAspect="1" noChangeArrowheads="1"/>
          </p:cNvSpPr>
          <p:nvPr/>
        </p:nvSpPr>
        <p:spPr bwMode="auto">
          <a:xfrm>
            <a:off x="3774122" y="3196069"/>
            <a:ext cx="1651000" cy="58721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RF Layer 2</a:t>
            </a:r>
          </a:p>
        </p:txBody>
      </p:sp>
      <p:sp>
        <p:nvSpPr>
          <p:cNvPr id="156" name="Rectangle 155"/>
          <p:cNvSpPr>
            <a:spLocks noChangeAspect="1" noChangeArrowheads="1"/>
          </p:cNvSpPr>
          <p:nvPr/>
        </p:nvSpPr>
        <p:spPr bwMode="auto">
          <a:xfrm>
            <a:off x="3911705" y="3192735"/>
            <a:ext cx="619125" cy="197168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7" name="Rectangle 156"/>
          <p:cNvSpPr>
            <a:spLocks noChangeAspect="1" noChangeArrowheads="1"/>
          </p:cNvSpPr>
          <p:nvPr/>
        </p:nvSpPr>
        <p:spPr bwMode="auto">
          <a:xfrm>
            <a:off x="3911705" y="3586118"/>
            <a:ext cx="619125" cy="197168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8" name="Rectangle 157"/>
          <p:cNvSpPr>
            <a:spLocks noChangeAspect="1" noChangeArrowheads="1"/>
          </p:cNvSpPr>
          <p:nvPr/>
        </p:nvSpPr>
        <p:spPr bwMode="auto">
          <a:xfrm>
            <a:off x="4668414" y="3192735"/>
            <a:ext cx="619125" cy="197168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OUShift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9" name="Rectangle 158"/>
          <p:cNvSpPr>
            <a:spLocks noChangeAspect="1" noChangeArrowheads="1"/>
          </p:cNvSpPr>
          <p:nvPr/>
        </p:nvSpPr>
        <p:spPr bwMode="auto">
          <a:xfrm>
            <a:off x="4668414" y="3583260"/>
            <a:ext cx="619125" cy="197168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31" name="AutoShape 2499"/>
          <p:cNvCxnSpPr>
            <a:cxnSpLocks noChangeShapeType="1"/>
            <a:stCxn id="167" idx="2"/>
            <a:endCxn id="156" idx="0"/>
          </p:cNvCxnSpPr>
          <p:nvPr/>
        </p:nvCxnSpPr>
        <p:spPr bwMode="auto">
          <a:xfrm>
            <a:off x="3064192" y="2564085"/>
            <a:ext cx="1157605" cy="6286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0" name="Rectangle 149"/>
          <p:cNvSpPr>
            <a:spLocks noChangeAspect="1" noChangeArrowheads="1"/>
          </p:cNvSpPr>
          <p:nvPr/>
        </p:nvSpPr>
        <p:spPr bwMode="auto">
          <a:xfrm>
            <a:off x="2186622" y="4607202"/>
            <a:ext cx="762000" cy="39147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45720" rIns="91440" bIns="45720" anchor="ctr" anchorCtr="0" upright="1"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51" name="Rectangle 150"/>
          <p:cNvSpPr>
            <a:spLocks noChangeAspect="1" noChangeArrowheads="1"/>
          </p:cNvSpPr>
          <p:nvPr/>
        </p:nvSpPr>
        <p:spPr bwMode="auto">
          <a:xfrm>
            <a:off x="2250122" y="4604979"/>
            <a:ext cx="285750" cy="131445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2" name="Rectangle 151"/>
          <p:cNvSpPr>
            <a:spLocks noChangeAspect="1" noChangeArrowheads="1"/>
          </p:cNvSpPr>
          <p:nvPr/>
        </p:nvSpPr>
        <p:spPr bwMode="auto">
          <a:xfrm>
            <a:off x="2250122" y="4867235"/>
            <a:ext cx="285750" cy="13144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ODShif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3" name="Rectangle 152"/>
          <p:cNvSpPr>
            <a:spLocks noChangeAspect="1" noChangeArrowheads="1"/>
          </p:cNvSpPr>
          <p:nvPr/>
        </p:nvSpPr>
        <p:spPr bwMode="auto">
          <a:xfrm>
            <a:off x="2599372" y="4604979"/>
            <a:ext cx="285750" cy="131445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OUShif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4" name="Rectangle 153"/>
          <p:cNvSpPr>
            <a:spLocks noChangeAspect="1" noChangeArrowheads="1"/>
          </p:cNvSpPr>
          <p:nvPr/>
        </p:nvSpPr>
        <p:spPr bwMode="auto">
          <a:xfrm>
            <a:off x="2599372" y="4865330"/>
            <a:ext cx="285750" cy="131445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48" name="AutoShape 2503"/>
          <p:cNvCxnSpPr>
            <a:cxnSpLocks noChangeAspect="1" noChangeShapeType="1"/>
            <a:stCxn id="152" idx="2"/>
            <a:endCxn id="154" idx="2"/>
          </p:cNvCxnSpPr>
          <p:nvPr/>
        </p:nvCxnSpPr>
        <p:spPr bwMode="auto">
          <a:xfrm rot="5400000" flipH="1" flipV="1">
            <a:off x="2566669" y="4823102"/>
            <a:ext cx="1905" cy="349250"/>
          </a:xfrm>
          <a:prstGeom prst="curvedConnector3">
            <a:avLst>
              <a:gd name="adj1" fmla="val -6000000"/>
            </a:avLst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9" name="Text Box 2505"/>
          <p:cNvSpPr txBox="1">
            <a:spLocks noChangeAspect="1" noChangeArrowheads="1"/>
          </p:cNvSpPr>
          <p:nvPr/>
        </p:nvSpPr>
        <p:spPr bwMode="auto">
          <a:xfrm>
            <a:off x="2504122" y="4998680"/>
            <a:ext cx="142558" cy="1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rmAutofit fontScale="775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2</a:t>
            </a:r>
          </a:p>
        </p:txBody>
      </p:sp>
      <p:cxnSp>
        <p:nvCxnSpPr>
          <p:cNvPr id="33" name="AutoShape 2507"/>
          <p:cNvCxnSpPr>
            <a:cxnSpLocks noChangeShapeType="1"/>
            <a:stCxn id="157" idx="2"/>
            <a:endCxn id="135" idx="0"/>
          </p:cNvCxnSpPr>
          <p:nvPr/>
        </p:nvCxnSpPr>
        <p:spPr bwMode="auto">
          <a:xfrm flipH="1">
            <a:off x="4043997" y="3783285"/>
            <a:ext cx="177800" cy="825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2508"/>
          <p:cNvCxnSpPr>
            <a:cxnSpLocks noChangeShapeType="1"/>
            <a:stCxn id="129" idx="0"/>
            <a:endCxn id="159" idx="2"/>
          </p:cNvCxnSpPr>
          <p:nvPr/>
        </p:nvCxnSpPr>
        <p:spPr bwMode="auto">
          <a:xfrm flipH="1" flipV="1">
            <a:off x="4978082" y="3780745"/>
            <a:ext cx="240665" cy="831850"/>
          </a:xfrm>
          <a:prstGeom prst="straightConnector1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" name="Rectangle 141"/>
          <p:cNvSpPr>
            <a:spLocks noChangeAspect="1" noChangeArrowheads="1"/>
          </p:cNvSpPr>
          <p:nvPr/>
        </p:nvSpPr>
        <p:spPr bwMode="auto">
          <a:xfrm>
            <a:off x="3012122" y="4611012"/>
            <a:ext cx="762000" cy="39147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45720" rIns="91440" bIns="45720" anchor="ctr" anchorCtr="0" upright="1"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43" name="Rectangle 142"/>
          <p:cNvSpPr>
            <a:spLocks noChangeAspect="1" noChangeArrowheads="1"/>
          </p:cNvSpPr>
          <p:nvPr/>
        </p:nvSpPr>
        <p:spPr bwMode="auto">
          <a:xfrm>
            <a:off x="3075622" y="4608789"/>
            <a:ext cx="285750" cy="131445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44" name="Rectangle 143"/>
          <p:cNvSpPr>
            <a:spLocks noChangeAspect="1" noChangeArrowheads="1"/>
          </p:cNvSpPr>
          <p:nvPr/>
        </p:nvSpPr>
        <p:spPr bwMode="auto">
          <a:xfrm>
            <a:off x="3075622" y="4871045"/>
            <a:ext cx="285750" cy="13144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ODShif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45" name="Rectangle 144"/>
          <p:cNvSpPr>
            <a:spLocks noChangeAspect="1" noChangeArrowheads="1"/>
          </p:cNvSpPr>
          <p:nvPr/>
        </p:nvSpPr>
        <p:spPr bwMode="auto">
          <a:xfrm>
            <a:off x="3424872" y="4608789"/>
            <a:ext cx="285750" cy="131445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OUShif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46" name="Rectangle 145"/>
          <p:cNvSpPr>
            <a:spLocks noChangeAspect="1" noChangeArrowheads="1"/>
          </p:cNvSpPr>
          <p:nvPr/>
        </p:nvSpPr>
        <p:spPr bwMode="auto">
          <a:xfrm>
            <a:off x="3424872" y="4869140"/>
            <a:ext cx="285750" cy="131445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40" name="AutoShape 2516"/>
          <p:cNvCxnSpPr>
            <a:cxnSpLocks noChangeAspect="1" noChangeShapeType="1"/>
            <a:stCxn id="144" idx="2"/>
            <a:endCxn id="146" idx="2"/>
          </p:cNvCxnSpPr>
          <p:nvPr/>
        </p:nvCxnSpPr>
        <p:spPr bwMode="auto">
          <a:xfrm rot="5400000" flipH="1" flipV="1">
            <a:off x="3392169" y="4826912"/>
            <a:ext cx="1905" cy="349250"/>
          </a:xfrm>
          <a:prstGeom prst="curvedConnector3">
            <a:avLst>
              <a:gd name="adj1" fmla="val -6000000"/>
            </a:avLst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1" name="Text Box 2517"/>
          <p:cNvSpPr txBox="1">
            <a:spLocks noChangeAspect="1" noChangeArrowheads="1"/>
          </p:cNvSpPr>
          <p:nvPr/>
        </p:nvSpPr>
        <p:spPr bwMode="auto">
          <a:xfrm>
            <a:off x="3329622" y="5002490"/>
            <a:ext cx="142558" cy="1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rmAutofit fontScale="775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2</a:t>
            </a:r>
          </a:p>
        </p:txBody>
      </p:sp>
      <p:cxnSp>
        <p:nvCxnSpPr>
          <p:cNvPr id="36" name="AutoShape 2518"/>
          <p:cNvCxnSpPr>
            <a:cxnSpLocks noChangeShapeType="1"/>
            <a:stCxn id="162" idx="2"/>
            <a:endCxn id="143" idx="0"/>
          </p:cNvCxnSpPr>
          <p:nvPr/>
        </p:nvCxnSpPr>
        <p:spPr bwMode="auto">
          <a:xfrm>
            <a:off x="2599372" y="3783285"/>
            <a:ext cx="619125" cy="825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4" name="Rectangle 133"/>
          <p:cNvSpPr>
            <a:spLocks noChangeAspect="1" noChangeArrowheads="1"/>
          </p:cNvSpPr>
          <p:nvPr/>
        </p:nvSpPr>
        <p:spPr bwMode="auto">
          <a:xfrm>
            <a:off x="3837622" y="4611012"/>
            <a:ext cx="762000" cy="39147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45720" rIns="91440" bIns="45720" anchor="ctr" anchorCtr="0" upright="1"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35" name="Rectangle 134"/>
          <p:cNvSpPr>
            <a:spLocks noChangeAspect="1" noChangeArrowheads="1"/>
          </p:cNvSpPr>
          <p:nvPr/>
        </p:nvSpPr>
        <p:spPr bwMode="auto">
          <a:xfrm>
            <a:off x="3901122" y="4608789"/>
            <a:ext cx="285750" cy="131445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36" name="Rectangle 135"/>
          <p:cNvSpPr>
            <a:spLocks noChangeAspect="1" noChangeArrowheads="1"/>
          </p:cNvSpPr>
          <p:nvPr/>
        </p:nvSpPr>
        <p:spPr bwMode="auto">
          <a:xfrm>
            <a:off x="3901122" y="4871045"/>
            <a:ext cx="285750" cy="13144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ODShif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37" name="Rectangle 136"/>
          <p:cNvSpPr>
            <a:spLocks noChangeAspect="1" noChangeArrowheads="1"/>
          </p:cNvSpPr>
          <p:nvPr/>
        </p:nvSpPr>
        <p:spPr bwMode="auto">
          <a:xfrm>
            <a:off x="4250372" y="4608789"/>
            <a:ext cx="285750" cy="131445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OUShif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38" name="Rectangle 137"/>
          <p:cNvSpPr>
            <a:spLocks noChangeAspect="1" noChangeArrowheads="1"/>
          </p:cNvSpPr>
          <p:nvPr/>
        </p:nvSpPr>
        <p:spPr bwMode="auto">
          <a:xfrm>
            <a:off x="4250372" y="4869140"/>
            <a:ext cx="285750" cy="131445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32" name="AutoShape 2526"/>
          <p:cNvCxnSpPr>
            <a:cxnSpLocks noChangeAspect="1" noChangeShapeType="1"/>
            <a:stCxn id="136" idx="2"/>
            <a:endCxn id="138" idx="2"/>
          </p:cNvCxnSpPr>
          <p:nvPr/>
        </p:nvCxnSpPr>
        <p:spPr bwMode="auto">
          <a:xfrm rot="5400000" flipH="1" flipV="1">
            <a:off x="4217669" y="4826912"/>
            <a:ext cx="1905" cy="349250"/>
          </a:xfrm>
          <a:prstGeom prst="curvedConnector3">
            <a:avLst>
              <a:gd name="adj1" fmla="val -6000000"/>
            </a:avLst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" name="Text Box 2527"/>
          <p:cNvSpPr txBox="1">
            <a:spLocks noChangeAspect="1" noChangeArrowheads="1"/>
          </p:cNvSpPr>
          <p:nvPr/>
        </p:nvSpPr>
        <p:spPr bwMode="auto">
          <a:xfrm>
            <a:off x="4155122" y="5002490"/>
            <a:ext cx="142558" cy="1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rmAutofit fontScale="775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2</a:t>
            </a:r>
          </a:p>
        </p:txBody>
      </p:sp>
      <p:sp>
        <p:nvSpPr>
          <p:cNvPr id="126" name="Rectangle 125"/>
          <p:cNvSpPr>
            <a:spLocks noChangeAspect="1" noChangeArrowheads="1"/>
          </p:cNvSpPr>
          <p:nvPr/>
        </p:nvSpPr>
        <p:spPr bwMode="auto">
          <a:xfrm>
            <a:off x="4663122" y="4614822"/>
            <a:ext cx="762000" cy="39147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45720" rIns="91440" bIns="45720" anchor="ctr" anchorCtr="0" upright="1">
            <a:norm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27" name="Rectangle 126"/>
          <p:cNvSpPr>
            <a:spLocks noChangeAspect="1" noChangeArrowheads="1"/>
          </p:cNvSpPr>
          <p:nvPr/>
        </p:nvSpPr>
        <p:spPr bwMode="auto">
          <a:xfrm>
            <a:off x="4726622" y="4612599"/>
            <a:ext cx="285750" cy="131445"/>
          </a:xfrm>
          <a:prstGeom prst="rect">
            <a:avLst/>
          </a:prstGeom>
          <a:solidFill>
            <a:srgbClr val="FF000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IDShift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28" name="Rectangle 127"/>
          <p:cNvSpPr>
            <a:spLocks noChangeAspect="1" noChangeArrowheads="1"/>
          </p:cNvSpPr>
          <p:nvPr/>
        </p:nvSpPr>
        <p:spPr bwMode="auto">
          <a:xfrm>
            <a:off x="4726622" y="4874855"/>
            <a:ext cx="285750" cy="13144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ODShif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29" name="Rectangle 128"/>
          <p:cNvSpPr>
            <a:spLocks noChangeAspect="1" noChangeArrowheads="1"/>
          </p:cNvSpPr>
          <p:nvPr/>
        </p:nvSpPr>
        <p:spPr bwMode="auto">
          <a:xfrm>
            <a:off x="5075872" y="4612599"/>
            <a:ext cx="285750" cy="131445"/>
          </a:xfrm>
          <a:prstGeom prst="rect">
            <a:avLst/>
          </a:prstGeom>
          <a:noFill/>
          <a:ln w="31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OUShif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30" name="Rectangle 129"/>
          <p:cNvSpPr>
            <a:spLocks noChangeAspect="1" noChangeArrowheads="1"/>
          </p:cNvSpPr>
          <p:nvPr/>
        </p:nvSpPr>
        <p:spPr bwMode="auto">
          <a:xfrm>
            <a:off x="5075872" y="4872950"/>
            <a:ext cx="285750" cy="131445"/>
          </a:xfrm>
          <a:prstGeom prst="rect">
            <a:avLst/>
          </a:prstGeom>
          <a:solidFill>
            <a:srgbClr val="00B050"/>
          </a:solidFill>
          <a:ln w="317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rmAutofit fontScale="925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 err="1">
                <a:effectLst/>
                <a:latin typeface="Times New Roman"/>
                <a:ea typeface="Calibri"/>
              </a:rPr>
              <a:t>IUShift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124" name="AutoShape 2535"/>
          <p:cNvCxnSpPr>
            <a:cxnSpLocks noChangeAspect="1" noChangeShapeType="1"/>
            <a:stCxn id="128" idx="2"/>
            <a:endCxn id="130" idx="2"/>
          </p:cNvCxnSpPr>
          <p:nvPr/>
        </p:nvCxnSpPr>
        <p:spPr bwMode="auto">
          <a:xfrm rot="5400000" flipH="1" flipV="1">
            <a:off x="5043169" y="4830722"/>
            <a:ext cx="1905" cy="349250"/>
          </a:xfrm>
          <a:prstGeom prst="curvedConnector3">
            <a:avLst>
              <a:gd name="adj1" fmla="val -6000000"/>
            </a:avLst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5" name="Text Box 2536"/>
          <p:cNvSpPr txBox="1">
            <a:spLocks noChangeAspect="1" noChangeArrowheads="1"/>
          </p:cNvSpPr>
          <p:nvPr/>
        </p:nvSpPr>
        <p:spPr bwMode="auto">
          <a:xfrm>
            <a:off x="4980622" y="5006300"/>
            <a:ext cx="142558" cy="1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rmAutofit fontScale="77500" lnSpcReduction="2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2</a:t>
            </a:r>
          </a:p>
        </p:txBody>
      </p:sp>
      <p:cxnSp>
        <p:nvCxnSpPr>
          <p:cNvPr id="39" name="AutoShape 2537"/>
          <p:cNvCxnSpPr>
            <a:cxnSpLocks noChangeShapeType="1"/>
            <a:stCxn id="157" idx="2"/>
            <a:endCxn id="127" idx="0"/>
          </p:cNvCxnSpPr>
          <p:nvPr/>
        </p:nvCxnSpPr>
        <p:spPr bwMode="auto">
          <a:xfrm>
            <a:off x="4221797" y="3783285"/>
            <a:ext cx="647700" cy="82931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Group 5"/>
          <p:cNvGrpSpPr/>
          <p:nvPr/>
        </p:nvGrpSpPr>
        <p:grpSpPr>
          <a:xfrm>
            <a:off x="2250122" y="5713685"/>
            <a:ext cx="3175000" cy="433705"/>
            <a:chOff x="2250122" y="5713685"/>
            <a:chExt cx="3175000" cy="433705"/>
          </a:xfrm>
        </p:grpSpPr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536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409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4282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516947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3770947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4028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643947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3897947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4155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9" name="Rectangle 48"/>
            <p:cNvSpPr>
              <a:spLocks noChangeArrowheads="1"/>
            </p:cNvSpPr>
            <p:nvPr/>
          </p:nvSpPr>
          <p:spPr bwMode="auto">
            <a:xfrm>
              <a:off x="3389947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269297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2504122" y="6016580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015297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3142297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2377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5" name="Rectangle 54"/>
            <p:cNvSpPr>
              <a:spLocks noChangeArrowheads="1"/>
            </p:cNvSpPr>
            <p:nvPr/>
          </p:nvSpPr>
          <p:spPr bwMode="auto">
            <a:xfrm>
              <a:off x="2250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2885122" y="6016580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7" name="Rectangle 56"/>
            <p:cNvSpPr>
              <a:spLocks noChangeArrowheads="1"/>
            </p:cNvSpPr>
            <p:nvPr/>
          </p:nvSpPr>
          <p:spPr bwMode="auto">
            <a:xfrm>
              <a:off x="2758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2631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>
              <a:off x="4790122" y="6016580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4663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>
              <a:off x="5298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>
              <a:off x="5171122" y="6016580"/>
              <a:ext cx="127000" cy="13081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5044122" y="6016580"/>
              <a:ext cx="127000" cy="130810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4917122" y="6016580"/>
              <a:ext cx="127000" cy="13081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cxnSp>
          <p:nvCxnSpPr>
            <p:cNvPr id="65" name="AutoShape 2580"/>
            <p:cNvCxnSpPr>
              <a:cxnSpLocks noChangeShapeType="1"/>
              <a:stCxn id="55" idx="0"/>
            </p:cNvCxnSpPr>
            <p:nvPr/>
          </p:nvCxnSpPr>
          <p:spPr bwMode="auto">
            <a:xfrm flipV="1">
              <a:off x="2313622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2581"/>
            <p:cNvCxnSpPr>
              <a:cxnSpLocks noChangeShapeType="1"/>
              <a:stCxn id="54" idx="0"/>
            </p:cNvCxnSpPr>
            <p:nvPr/>
          </p:nvCxnSpPr>
          <p:spPr bwMode="auto">
            <a:xfrm flipV="1">
              <a:off x="2440622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2582"/>
            <p:cNvCxnSpPr>
              <a:cxnSpLocks noChangeShapeType="1"/>
              <a:stCxn id="51" idx="0"/>
            </p:cNvCxnSpPr>
            <p:nvPr/>
          </p:nvCxnSpPr>
          <p:spPr bwMode="auto">
            <a:xfrm flipV="1">
              <a:off x="2567622" y="5718131"/>
              <a:ext cx="635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2583"/>
            <p:cNvCxnSpPr>
              <a:cxnSpLocks noChangeShapeType="1"/>
              <a:stCxn id="58" idx="0"/>
            </p:cNvCxnSpPr>
            <p:nvPr/>
          </p:nvCxnSpPr>
          <p:spPr bwMode="auto">
            <a:xfrm flipH="1" flipV="1">
              <a:off x="2662872" y="5713685"/>
              <a:ext cx="3175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2584"/>
            <p:cNvCxnSpPr>
              <a:cxnSpLocks noChangeShapeType="1"/>
              <a:stCxn id="57" idx="0"/>
            </p:cNvCxnSpPr>
            <p:nvPr/>
          </p:nvCxnSpPr>
          <p:spPr bwMode="auto">
            <a:xfrm flipH="1" flipV="1">
              <a:off x="2758122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2585"/>
            <p:cNvCxnSpPr>
              <a:cxnSpLocks noChangeShapeType="1"/>
              <a:stCxn id="56" idx="0"/>
            </p:cNvCxnSpPr>
            <p:nvPr/>
          </p:nvCxnSpPr>
          <p:spPr bwMode="auto">
            <a:xfrm flipH="1" flipV="1">
              <a:off x="2885122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2586"/>
            <p:cNvCxnSpPr>
              <a:cxnSpLocks noChangeShapeType="1"/>
              <a:stCxn id="52" idx="0"/>
            </p:cNvCxnSpPr>
            <p:nvPr/>
          </p:nvCxnSpPr>
          <p:spPr bwMode="auto">
            <a:xfrm flipH="1" flipV="1">
              <a:off x="3012123" y="5713685"/>
              <a:ext cx="66674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AutoShape 2587"/>
            <p:cNvCxnSpPr>
              <a:cxnSpLocks noChangeShapeType="1"/>
              <a:stCxn id="52" idx="0"/>
            </p:cNvCxnSpPr>
            <p:nvPr/>
          </p:nvCxnSpPr>
          <p:spPr bwMode="auto">
            <a:xfrm flipV="1">
              <a:off x="3078797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AutoShape 2588"/>
            <p:cNvCxnSpPr>
              <a:cxnSpLocks noChangeShapeType="1"/>
              <a:stCxn id="44" idx="0"/>
            </p:cNvCxnSpPr>
            <p:nvPr/>
          </p:nvCxnSpPr>
          <p:spPr bwMode="auto">
            <a:xfrm flipH="1" flipV="1">
              <a:off x="3774123" y="5713685"/>
              <a:ext cx="60324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2589"/>
            <p:cNvCxnSpPr>
              <a:cxnSpLocks noChangeShapeType="1"/>
              <a:stCxn id="46" idx="0"/>
            </p:cNvCxnSpPr>
            <p:nvPr/>
          </p:nvCxnSpPr>
          <p:spPr bwMode="auto">
            <a:xfrm flipH="1" flipV="1">
              <a:off x="3643947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AutoShape 2590"/>
            <p:cNvCxnSpPr>
              <a:cxnSpLocks noChangeShapeType="1"/>
              <a:stCxn id="43" idx="0"/>
            </p:cNvCxnSpPr>
            <p:nvPr/>
          </p:nvCxnSpPr>
          <p:spPr bwMode="auto">
            <a:xfrm flipH="1" flipV="1">
              <a:off x="3535997" y="5718131"/>
              <a:ext cx="4445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AutoShape 2591"/>
            <p:cNvCxnSpPr>
              <a:cxnSpLocks noChangeShapeType="1"/>
              <a:stCxn id="49" idx="0"/>
            </p:cNvCxnSpPr>
            <p:nvPr/>
          </p:nvCxnSpPr>
          <p:spPr bwMode="auto">
            <a:xfrm flipV="1">
              <a:off x="3453447" y="5713685"/>
              <a:ext cx="635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AutoShape 2592"/>
            <p:cNvCxnSpPr>
              <a:cxnSpLocks noChangeShapeType="1"/>
              <a:stCxn id="50" idx="0"/>
            </p:cNvCxnSpPr>
            <p:nvPr/>
          </p:nvCxnSpPr>
          <p:spPr bwMode="auto">
            <a:xfrm flipV="1">
              <a:off x="3332797" y="5713685"/>
              <a:ext cx="5715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AutoShape 2593"/>
            <p:cNvCxnSpPr>
              <a:cxnSpLocks noChangeShapeType="1"/>
              <a:stCxn id="53" idx="0"/>
            </p:cNvCxnSpPr>
            <p:nvPr/>
          </p:nvCxnSpPr>
          <p:spPr bwMode="auto">
            <a:xfrm flipV="1">
              <a:off x="3205797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2594"/>
            <p:cNvCxnSpPr>
              <a:cxnSpLocks noChangeShapeType="1"/>
              <a:stCxn id="62" idx="0"/>
            </p:cNvCxnSpPr>
            <p:nvPr/>
          </p:nvCxnSpPr>
          <p:spPr bwMode="auto">
            <a:xfrm flipH="1" flipV="1">
              <a:off x="5186998" y="5718131"/>
              <a:ext cx="47624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2595"/>
            <p:cNvCxnSpPr>
              <a:cxnSpLocks noChangeShapeType="1"/>
              <a:stCxn id="61" idx="0"/>
            </p:cNvCxnSpPr>
            <p:nvPr/>
          </p:nvCxnSpPr>
          <p:spPr bwMode="auto">
            <a:xfrm flipH="1" flipV="1">
              <a:off x="5298122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2596"/>
            <p:cNvCxnSpPr>
              <a:cxnSpLocks noChangeShapeType="1"/>
              <a:stCxn id="63" idx="0"/>
            </p:cNvCxnSpPr>
            <p:nvPr/>
          </p:nvCxnSpPr>
          <p:spPr bwMode="auto">
            <a:xfrm flipV="1">
              <a:off x="5107622" y="5713685"/>
              <a:ext cx="635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2597"/>
            <p:cNvCxnSpPr>
              <a:cxnSpLocks noChangeShapeType="1"/>
              <a:stCxn id="64" idx="0"/>
            </p:cNvCxnSpPr>
            <p:nvPr/>
          </p:nvCxnSpPr>
          <p:spPr bwMode="auto">
            <a:xfrm flipV="1">
              <a:off x="4980622" y="5718131"/>
              <a:ext cx="635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AutoShape 2598"/>
            <p:cNvCxnSpPr>
              <a:cxnSpLocks noChangeShapeType="1"/>
              <a:stCxn id="59" idx="0"/>
            </p:cNvCxnSpPr>
            <p:nvPr/>
          </p:nvCxnSpPr>
          <p:spPr bwMode="auto">
            <a:xfrm flipV="1">
              <a:off x="4853622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2599"/>
            <p:cNvCxnSpPr>
              <a:cxnSpLocks noChangeShapeType="1"/>
              <a:stCxn id="60" idx="0"/>
            </p:cNvCxnSpPr>
            <p:nvPr/>
          </p:nvCxnSpPr>
          <p:spPr bwMode="auto">
            <a:xfrm flipH="1" flipV="1">
              <a:off x="4663122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2600"/>
            <p:cNvCxnSpPr>
              <a:cxnSpLocks noChangeShapeType="1"/>
              <a:stCxn id="47" idx="0"/>
            </p:cNvCxnSpPr>
            <p:nvPr/>
          </p:nvCxnSpPr>
          <p:spPr bwMode="auto">
            <a:xfrm flipV="1">
              <a:off x="3961447" y="5713685"/>
              <a:ext cx="4318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AutoShape 2601"/>
            <p:cNvCxnSpPr>
              <a:cxnSpLocks noChangeShapeType="1"/>
              <a:stCxn id="45" idx="0"/>
            </p:cNvCxnSpPr>
            <p:nvPr/>
          </p:nvCxnSpPr>
          <p:spPr bwMode="auto">
            <a:xfrm flipV="1">
              <a:off x="4091622" y="5718131"/>
              <a:ext cx="635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AutoShape 2602"/>
            <p:cNvCxnSpPr>
              <a:cxnSpLocks noChangeShapeType="1"/>
              <a:stCxn id="48" idx="0"/>
            </p:cNvCxnSpPr>
            <p:nvPr/>
          </p:nvCxnSpPr>
          <p:spPr bwMode="auto">
            <a:xfrm flipV="1">
              <a:off x="4218622" y="5713685"/>
              <a:ext cx="635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AutoShape 2603"/>
            <p:cNvCxnSpPr>
              <a:cxnSpLocks noChangeShapeType="1"/>
              <a:stCxn id="42" idx="0"/>
            </p:cNvCxnSpPr>
            <p:nvPr/>
          </p:nvCxnSpPr>
          <p:spPr bwMode="auto">
            <a:xfrm flipH="1" flipV="1">
              <a:off x="4313872" y="5718131"/>
              <a:ext cx="3175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AutoShape 2604"/>
            <p:cNvCxnSpPr>
              <a:cxnSpLocks noChangeShapeType="1"/>
              <a:stCxn id="41" idx="0"/>
            </p:cNvCxnSpPr>
            <p:nvPr/>
          </p:nvCxnSpPr>
          <p:spPr bwMode="auto">
            <a:xfrm flipH="1" flipV="1">
              <a:off x="4409122" y="5713685"/>
              <a:ext cx="63500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AutoShape 2605"/>
            <p:cNvCxnSpPr>
              <a:cxnSpLocks noChangeShapeType="1"/>
              <a:stCxn id="40" idx="0"/>
            </p:cNvCxnSpPr>
            <p:nvPr/>
          </p:nvCxnSpPr>
          <p:spPr bwMode="auto">
            <a:xfrm flipH="1" flipV="1">
              <a:off x="4534218" y="5713685"/>
              <a:ext cx="65404" cy="302895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AutoShape 2606"/>
            <p:cNvCxnSpPr>
              <a:cxnSpLocks noChangeShapeType="1"/>
              <a:stCxn id="47" idx="0"/>
            </p:cNvCxnSpPr>
            <p:nvPr/>
          </p:nvCxnSpPr>
          <p:spPr bwMode="auto">
            <a:xfrm flipH="1" flipV="1">
              <a:off x="3897947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AutoShape 2608"/>
            <p:cNvCxnSpPr>
              <a:cxnSpLocks noChangeShapeType="1"/>
              <a:stCxn id="60" idx="0"/>
            </p:cNvCxnSpPr>
            <p:nvPr/>
          </p:nvCxnSpPr>
          <p:spPr bwMode="auto">
            <a:xfrm flipV="1">
              <a:off x="4726622" y="5718131"/>
              <a:ext cx="63500" cy="298449"/>
            </a:xfrm>
            <a:prstGeom prst="straightConnector1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3" name="Text Box 2609"/>
          <p:cNvSpPr txBox="1">
            <a:spLocks noChangeArrowheads="1"/>
          </p:cNvSpPr>
          <p:nvPr/>
        </p:nvSpPr>
        <p:spPr bwMode="auto">
          <a:xfrm>
            <a:off x="3205797" y="1484585"/>
            <a:ext cx="12033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Pyramid</a:t>
            </a:r>
          </a:p>
        </p:txBody>
      </p:sp>
      <p:sp>
        <p:nvSpPr>
          <p:cNvPr id="94" name="Text Box 2610"/>
          <p:cNvSpPr txBox="1">
            <a:spLocks noChangeArrowheads="1"/>
          </p:cNvSpPr>
          <p:nvPr/>
        </p:nvSpPr>
        <p:spPr bwMode="auto">
          <a:xfrm>
            <a:off x="2843808" y="6234385"/>
            <a:ext cx="191738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effectLst/>
                <a:latin typeface="Times New Roman"/>
                <a:ea typeface="Calibri"/>
              </a:rPr>
              <a:t>Photoreceptors (Level 0)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95" name="Text Box 2612"/>
          <p:cNvSpPr txBox="1">
            <a:spLocks noChangeArrowheads="1"/>
          </p:cNvSpPr>
          <p:nvPr/>
        </p:nvSpPr>
        <p:spPr bwMode="auto">
          <a:xfrm>
            <a:off x="757872" y="91395"/>
            <a:ext cx="1203325" cy="2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Planning System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108902" y="91395"/>
            <a:ext cx="1852295" cy="649859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A"/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2186622" y="5662885"/>
            <a:ext cx="3307080" cy="84709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A"/>
          </a:p>
        </p:txBody>
      </p:sp>
      <p:sp>
        <p:nvSpPr>
          <p:cNvPr id="98" name="Rectangle 97"/>
          <p:cNvSpPr>
            <a:spLocks noChangeArrowheads="1"/>
          </p:cNvSpPr>
          <p:nvPr/>
        </p:nvSpPr>
        <p:spPr bwMode="auto">
          <a:xfrm>
            <a:off x="2059622" y="1484585"/>
            <a:ext cx="3434080" cy="3733800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A"/>
          </a:p>
        </p:txBody>
      </p:sp>
      <p:cxnSp>
        <p:nvCxnSpPr>
          <p:cNvPr id="99" name="AutoShape 2620"/>
          <p:cNvCxnSpPr>
            <a:cxnSpLocks noChangeShapeType="1"/>
            <a:stCxn id="192" idx="2"/>
            <a:endCxn id="191" idx="0"/>
          </p:cNvCxnSpPr>
          <p:nvPr/>
        </p:nvCxnSpPr>
        <p:spPr bwMode="auto">
          <a:xfrm rot="5400000" flipH="1" flipV="1">
            <a:off x="364807" y="848950"/>
            <a:ext cx="787400" cy="635"/>
          </a:xfrm>
          <a:prstGeom prst="curvedConnector5">
            <a:avLst>
              <a:gd name="adj1" fmla="val -29032"/>
              <a:gd name="adj2" fmla="val -92164567"/>
              <a:gd name="adj3" fmla="val 129032"/>
            </a:avLst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" name="Text Box 2618"/>
          <p:cNvSpPr txBox="1">
            <a:spLocks noChangeArrowheads="1"/>
          </p:cNvSpPr>
          <p:nvPr/>
        </p:nvSpPr>
        <p:spPr bwMode="auto">
          <a:xfrm>
            <a:off x="3901122" y="87585"/>
            <a:ext cx="1584325" cy="967105"/>
          </a:xfrm>
          <a:prstGeom prst="rect">
            <a:avLst/>
          </a:prstGeom>
          <a:noFill/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Legend: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	</a:t>
            </a:r>
            <a:r>
              <a:rPr lang="en-CA" sz="1200" dirty="0" smtClean="0">
                <a:effectLst/>
                <a:latin typeface="Times New Roman"/>
                <a:ea typeface="Calibri"/>
              </a:rPr>
              <a:t/>
            </a:r>
            <a:br>
              <a:rPr lang="en-CA" sz="1200" dirty="0" smtClean="0">
                <a:effectLst/>
                <a:latin typeface="Times New Roman"/>
                <a:ea typeface="Calibri"/>
              </a:rPr>
            </a:b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200" b="1" dirty="0" smtClean="0">
                <a:solidFill>
                  <a:srgbClr val="00B050"/>
                </a:solidFill>
                <a:effectLst/>
                <a:latin typeface="Times New Roman"/>
                <a:ea typeface="Calibri"/>
              </a:rPr>
              <a:t>↑</a:t>
            </a:r>
            <a:r>
              <a:rPr lang="en-CA" sz="1200" dirty="0" smtClean="0">
                <a:solidFill>
                  <a:srgbClr val="00B050"/>
                </a:solidFill>
                <a:effectLst/>
                <a:latin typeface="Times New Roman"/>
                <a:ea typeface="Calibri"/>
              </a:rPr>
              <a:t>U</a:t>
            </a:r>
            <a:r>
              <a:rPr lang="en-CA" sz="1200" dirty="0">
                <a:solidFill>
                  <a:srgbClr val="00B050"/>
                </a:solidFill>
                <a:effectLst/>
                <a:latin typeface="Times New Roman"/>
                <a:ea typeface="Calibri"/>
              </a:rPr>
              <a:t>:	Up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CA" sz="1200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↓</a:t>
            </a:r>
            <a:r>
              <a:rPr lang="en-CA" sz="12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D</a:t>
            </a:r>
            <a:r>
              <a:rPr lang="en-CA" sz="1200" dirty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:	</a:t>
            </a:r>
            <a:r>
              <a:rPr lang="en-CA" sz="12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Down</a:t>
            </a:r>
            <a:endParaRPr lang="en-CA" sz="1200" dirty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cxnSp>
        <p:nvCxnSpPr>
          <p:cNvPr id="101" name="AutoShape 2622"/>
          <p:cNvCxnSpPr>
            <a:cxnSpLocks noChangeShapeType="1"/>
            <a:stCxn id="191" idx="2"/>
            <a:endCxn id="192" idx="0"/>
          </p:cNvCxnSpPr>
          <p:nvPr/>
        </p:nvCxnSpPr>
        <p:spPr bwMode="auto">
          <a:xfrm>
            <a:off x="757872" y="718775"/>
            <a:ext cx="635" cy="26162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AutoShape 2623"/>
          <p:cNvCxnSpPr>
            <a:cxnSpLocks noChangeShapeType="1"/>
            <a:stCxn id="186" idx="2"/>
            <a:endCxn id="187" idx="0"/>
          </p:cNvCxnSpPr>
          <p:nvPr/>
        </p:nvCxnSpPr>
        <p:spPr bwMode="auto">
          <a:xfrm>
            <a:off x="757872" y="2039575"/>
            <a:ext cx="635" cy="26162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AutoShape 2624"/>
          <p:cNvCxnSpPr>
            <a:cxnSpLocks noChangeShapeType="1"/>
            <a:stCxn id="181" idx="2"/>
            <a:endCxn id="182" idx="0"/>
          </p:cNvCxnSpPr>
          <p:nvPr/>
        </p:nvCxnSpPr>
        <p:spPr bwMode="auto">
          <a:xfrm>
            <a:off x="757872" y="3351485"/>
            <a:ext cx="635" cy="26162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AutoShape 2625"/>
          <p:cNvCxnSpPr>
            <a:cxnSpLocks noChangeShapeType="1"/>
            <a:stCxn id="176" idx="2"/>
            <a:endCxn id="177" idx="0"/>
          </p:cNvCxnSpPr>
          <p:nvPr/>
        </p:nvCxnSpPr>
        <p:spPr bwMode="auto">
          <a:xfrm>
            <a:off x="757872" y="4668475"/>
            <a:ext cx="635" cy="26162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AutoShape 2626"/>
          <p:cNvCxnSpPr>
            <a:cxnSpLocks noChangeShapeType="1"/>
            <a:stCxn id="189" idx="0"/>
            <a:endCxn id="188" idx="2"/>
          </p:cNvCxnSpPr>
          <p:nvPr/>
        </p:nvCxnSpPr>
        <p:spPr bwMode="auto">
          <a:xfrm flipV="1">
            <a:off x="1456372" y="2039575"/>
            <a:ext cx="635" cy="257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AutoShape 2627"/>
          <p:cNvCxnSpPr>
            <a:cxnSpLocks noChangeShapeType="1"/>
            <a:stCxn id="184" idx="0"/>
            <a:endCxn id="183" idx="2"/>
          </p:cNvCxnSpPr>
          <p:nvPr/>
        </p:nvCxnSpPr>
        <p:spPr bwMode="auto">
          <a:xfrm flipV="1">
            <a:off x="1456372" y="3351485"/>
            <a:ext cx="635" cy="257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AutoShape 2628"/>
          <p:cNvCxnSpPr>
            <a:cxnSpLocks noChangeShapeType="1"/>
            <a:stCxn id="179" idx="0"/>
            <a:endCxn id="178" idx="2"/>
          </p:cNvCxnSpPr>
          <p:nvPr/>
        </p:nvCxnSpPr>
        <p:spPr bwMode="auto">
          <a:xfrm flipV="1">
            <a:off x="1456372" y="4668475"/>
            <a:ext cx="635" cy="257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AutoShape 2629"/>
          <p:cNvCxnSpPr>
            <a:cxnSpLocks noChangeShapeType="1"/>
            <a:stCxn id="166" idx="2"/>
            <a:endCxn id="167" idx="0"/>
          </p:cNvCxnSpPr>
          <p:nvPr/>
        </p:nvCxnSpPr>
        <p:spPr bwMode="auto">
          <a:xfrm>
            <a:off x="3064192" y="2039575"/>
            <a:ext cx="635" cy="26162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AutoShape 2630"/>
          <p:cNvCxnSpPr>
            <a:cxnSpLocks noChangeShapeType="1"/>
            <a:stCxn id="161" idx="2"/>
            <a:endCxn id="162" idx="0"/>
          </p:cNvCxnSpPr>
          <p:nvPr/>
        </p:nvCxnSpPr>
        <p:spPr bwMode="auto">
          <a:xfrm>
            <a:off x="2599372" y="3390220"/>
            <a:ext cx="635" cy="19621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AutoShape 2631"/>
          <p:cNvCxnSpPr>
            <a:cxnSpLocks noChangeShapeType="1"/>
            <a:stCxn id="156" idx="2"/>
            <a:endCxn id="157" idx="0"/>
          </p:cNvCxnSpPr>
          <p:nvPr/>
        </p:nvCxnSpPr>
        <p:spPr bwMode="auto">
          <a:xfrm>
            <a:off x="4221797" y="3390220"/>
            <a:ext cx="635" cy="19621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AutoShape 2633"/>
          <p:cNvCxnSpPr>
            <a:cxnSpLocks noChangeShapeType="1"/>
            <a:stCxn id="169" idx="0"/>
            <a:endCxn id="168" idx="2"/>
          </p:cNvCxnSpPr>
          <p:nvPr/>
        </p:nvCxnSpPr>
        <p:spPr bwMode="auto">
          <a:xfrm flipV="1">
            <a:off x="4548187" y="2039575"/>
            <a:ext cx="635" cy="257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" name="AutoShape 2634"/>
          <p:cNvCxnSpPr>
            <a:cxnSpLocks noChangeShapeType="1"/>
            <a:stCxn id="159" idx="0"/>
            <a:endCxn id="158" idx="2"/>
          </p:cNvCxnSpPr>
          <p:nvPr/>
        </p:nvCxnSpPr>
        <p:spPr bwMode="auto">
          <a:xfrm flipV="1">
            <a:off x="4978082" y="3390220"/>
            <a:ext cx="635" cy="19304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3" name="AutoShape 2635"/>
          <p:cNvCxnSpPr>
            <a:cxnSpLocks noChangeShapeType="1"/>
            <a:stCxn id="130" idx="0"/>
            <a:endCxn id="129" idx="2"/>
          </p:cNvCxnSpPr>
          <p:nvPr/>
        </p:nvCxnSpPr>
        <p:spPr bwMode="auto">
          <a:xfrm flipV="1">
            <a:off x="5218747" y="4744040"/>
            <a:ext cx="635" cy="12890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" name="AutoShape 2636"/>
          <p:cNvCxnSpPr>
            <a:cxnSpLocks noChangeShapeType="1"/>
            <a:stCxn id="164" idx="0"/>
            <a:endCxn id="163" idx="2"/>
          </p:cNvCxnSpPr>
          <p:nvPr/>
        </p:nvCxnSpPr>
        <p:spPr bwMode="auto">
          <a:xfrm flipV="1">
            <a:off x="3297872" y="3390220"/>
            <a:ext cx="635" cy="19304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AutoShape 2637"/>
          <p:cNvCxnSpPr>
            <a:cxnSpLocks noChangeShapeType="1"/>
            <a:stCxn id="138" idx="0"/>
            <a:endCxn id="137" idx="2"/>
          </p:cNvCxnSpPr>
          <p:nvPr/>
        </p:nvCxnSpPr>
        <p:spPr bwMode="auto">
          <a:xfrm flipV="1">
            <a:off x="4393247" y="4740230"/>
            <a:ext cx="635" cy="12890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AutoShape 2638"/>
          <p:cNvCxnSpPr>
            <a:cxnSpLocks noChangeShapeType="1"/>
            <a:stCxn id="146" idx="0"/>
            <a:endCxn id="145" idx="2"/>
          </p:cNvCxnSpPr>
          <p:nvPr/>
        </p:nvCxnSpPr>
        <p:spPr bwMode="auto">
          <a:xfrm flipV="1">
            <a:off x="3567747" y="4740230"/>
            <a:ext cx="635" cy="12890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AutoShape 2639"/>
          <p:cNvCxnSpPr>
            <a:cxnSpLocks noChangeShapeType="1"/>
            <a:stCxn id="154" idx="0"/>
            <a:endCxn id="153" idx="2"/>
          </p:cNvCxnSpPr>
          <p:nvPr/>
        </p:nvCxnSpPr>
        <p:spPr bwMode="auto">
          <a:xfrm flipV="1">
            <a:off x="2742247" y="4736420"/>
            <a:ext cx="635" cy="128905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AutoShape 2640"/>
          <p:cNvCxnSpPr>
            <a:cxnSpLocks noChangeShapeType="1"/>
            <a:stCxn id="151" idx="2"/>
            <a:endCxn id="152" idx="0"/>
          </p:cNvCxnSpPr>
          <p:nvPr/>
        </p:nvCxnSpPr>
        <p:spPr bwMode="auto">
          <a:xfrm>
            <a:off x="2392997" y="4736420"/>
            <a:ext cx="635" cy="130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AutoShape 2641"/>
          <p:cNvCxnSpPr>
            <a:cxnSpLocks noChangeShapeType="1"/>
            <a:stCxn id="143" idx="2"/>
            <a:endCxn id="144" idx="0"/>
          </p:cNvCxnSpPr>
          <p:nvPr/>
        </p:nvCxnSpPr>
        <p:spPr bwMode="auto">
          <a:xfrm>
            <a:off x="3218497" y="4740230"/>
            <a:ext cx="635" cy="130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0" name="AutoShape 2642"/>
          <p:cNvCxnSpPr>
            <a:cxnSpLocks noChangeShapeType="1"/>
            <a:stCxn id="135" idx="2"/>
            <a:endCxn id="136" idx="0"/>
          </p:cNvCxnSpPr>
          <p:nvPr/>
        </p:nvCxnSpPr>
        <p:spPr bwMode="auto">
          <a:xfrm>
            <a:off x="4043997" y="4740230"/>
            <a:ext cx="635" cy="130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AutoShape 2643"/>
          <p:cNvCxnSpPr>
            <a:cxnSpLocks noChangeShapeType="1"/>
            <a:stCxn id="127" idx="2"/>
            <a:endCxn id="128" idx="0"/>
          </p:cNvCxnSpPr>
          <p:nvPr/>
        </p:nvCxnSpPr>
        <p:spPr bwMode="auto">
          <a:xfrm>
            <a:off x="4869497" y="4744040"/>
            <a:ext cx="635" cy="130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AutoShape 2644"/>
          <p:cNvCxnSpPr>
            <a:cxnSpLocks noChangeShapeType="1"/>
            <a:stCxn id="194" idx="0"/>
            <a:endCxn id="193" idx="2"/>
          </p:cNvCxnSpPr>
          <p:nvPr/>
        </p:nvCxnSpPr>
        <p:spPr bwMode="auto">
          <a:xfrm flipV="1">
            <a:off x="1456372" y="718775"/>
            <a:ext cx="635" cy="257810"/>
          </a:xfrm>
          <a:prstGeom prst="straightConnector1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5" name="Content Placeholder 2"/>
          <p:cNvSpPr txBox="1">
            <a:spLocks/>
          </p:cNvSpPr>
          <p:nvPr/>
        </p:nvSpPr>
        <p:spPr>
          <a:xfrm>
            <a:off x="5508104" y="3093040"/>
            <a:ext cx="3635896" cy="2707384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CA" dirty="0" smtClean="0"/>
              <a:t>Compensate for eye motion</a:t>
            </a:r>
          </a:p>
          <a:p>
            <a:r>
              <a:rPr lang="en-CA" dirty="0" smtClean="0"/>
              <a:t>Allow the shifting of sensory information</a:t>
            </a:r>
          </a:p>
        </p:txBody>
      </p:sp>
      <p:sp>
        <p:nvSpPr>
          <p:cNvPr id="196" name="Rectangle 195"/>
          <p:cNvSpPr>
            <a:spLocks noChangeArrowheads="1"/>
          </p:cNvSpPr>
          <p:nvPr/>
        </p:nvSpPr>
        <p:spPr bwMode="auto">
          <a:xfrm>
            <a:off x="3983037" y="315082"/>
            <a:ext cx="571500" cy="26289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effectLst/>
                <a:latin typeface="Times New Roman"/>
                <a:ea typeface="Calibri"/>
              </a:rPr>
              <a:t>Input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97" name="Rectangle 196"/>
          <p:cNvSpPr>
            <a:spLocks noChangeArrowheads="1"/>
          </p:cNvSpPr>
          <p:nvPr/>
        </p:nvSpPr>
        <p:spPr bwMode="auto">
          <a:xfrm>
            <a:off x="4766151" y="315082"/>
            <a:ext cx="571500" cy="26289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0" tIns="0" rIns="0" bIns="0" anchor="ctr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effectLst/>
                <a:latin typeface="Times New Roman"/>
                <a:ea typeface="Calibri"/>
              </a:rPr>
              <a:t>Output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DAE9A-B3D6-4E6A-9B82-85E56FE304B9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440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4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  <p:bldP spid="193" grpId="0" animBg="1"/>
      <p:bldP spid="194" grpId="0" animBg="1"/>
      <p:bldP spid="186" grpId="0" animBg="1"/>
      <p:bldP spid="187" grpId="0" animBg="1"/>
      <p:bldP spid="188" grpId="0" animBg="1"/>
      <p:bldP spid="189" grpId="0" animBg="1"/>
      <p:bldP spid="181" grpId="0" animBg="1"/>
      <p:bldP spid="182" grpId="0" animBg="1"/>
      <p:bldP spid="183" grpId="0" animBg="1"/>
      <p:bldP spid="184" grpId="0" animBg="1"/>
      <p:bldP spid="176" grpId="0" animBg="1"/>
      <p:bldP spid="177" grpId="0" animBg="1"/>
      <p:bldP spid="178" grpId="0" animBg="1"/>
      <p:bldP spid="179" grpId="0" animBg="1"/>
      <p:bldP spid="171" grpId="0" animBg="1"/>
      <p:bldP spid="172" grpId="0" animBg="1"/>
      <p:bldP spid="173" grpId="0" animBg="1"/>
      <p:bldP spid="174" grpId="0" animBg="1"/>
      <p:bldP spid="166" grpId="0" animBg="1"/>
      <p:bldP spid="167" grpId="0" animBg="1"/>
      <p:bldP spid="168" grpId="0" animBg="1"/>
      <p:bldP spid="169" grpId="0" animBg="1"/>
      <p:bldP spid="161" grpId="0" animBg="1"/>
      <p:bldP spid="162" grpId="0" animBg="1"/>
      <p:bldP spid="163" grpId="0" animBg="1"/>
      <p:bldP spid="164" grpId="0" animBg="1"/>
      <p:bldP spid="156" grpId="0" animBg="1"/>
      <p:bldP spid="157" grpId="0" animBg="1"/>
      <p:bldP spid="158" grpId="0" animBg="1"/>
      <p:bldP spid="159" grpId="0" animBg="1"/>
      <p:bldP spid="151" grpId="0" animBg="1"/>
      <p:bldP spid="152" grpId="0" animBg="1"/>
      <p:bldP spid="153" grpId="0" animBg="1"/>
      <p:bldP spid="154" grpId="0" animBg="1"/>
      <p:bldP spid="143" grpId="0" animBg="1"/>
      <p:bldP spid="144" grpId="0" animBg="1"/>
      <p:bldP spid="145" grpId="0" animBg="1"/>
      <p:bldP spid="146" grpId="0" animBg="1"/>
      <p:bldP spid="135" grpId="0" animBg="1"/>
      <p:bldP spid="136" grpId="0" animBg="1"/>
      <p:bldP spid="137" grpId="0" animBg="1"/>
      <p:bldP spid="138" grpId="0" animBg="1"/>
      <p:bldP spid="127" grpId="0" animBg="1"/>
      <p:bldP spid="128" grpId="0" animBg="1"/>
      <p:bldP spid="129" grpId="0" animBg="1"/>
      <p:bldP spid="130" grpId="0" animBg="1"/>
      <p:bldP spid="196" grpId="0" animBg="1"/>
      <p:bldP spid="1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Curved Connector 67"/>
          <p:cNvCxnSpPr>
            <a:endCxn id="43" idx="2"/>
          </p:cNvCxnSpPr>
          <p:nvPr/>
        </p:nvCxnSpPr>
        <p:spPr>
          <a:xfrm rot="10800000" flipV="1">
            <a:off x="6460528" y="4295605"/>
            <a:ext cx="2215928" cy="380978"/>
          </a:xfrm>
          <a:prstGeom prst="curvedConnector3">
            <a:avLst>
              <a:gd name="adj1" fmla="val 124071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41" idx="2"/>
          </p:cNvCxnSpPr>
          <p:nvPr/>
        </p:nvCxnSpPr>
        <p:spPr>
          <a:xfrm rot="10800000" flipH="1">
            <a:off x="6999788" y="3404849"/>
            <a:ext cx="1820683" cy="509778"/>
          </a:xfrm>
          <a:prstGeom prst="curvedConnector3">
            <a:avLst>
              <a:gd name="adj1" fmla="val -12556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1" idx="4"/>
          </p:cNvCxnSpPr>
          <p:nvPr/>
        </p:nvCxnSpPr>
        <p:spPr>
          <a:xfrm rot="16200000" flipH="1">
            <a:off x="6789182" y="4490980"/>
            <a:ext cx="2280759" cy="1493789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urved Connector 45"/>
          <p:cNvCxnSpPr>
            <a:stCxn id="41" idx="4"/>
          </p:cNvCxnSpPr>
          <p:nvPr/>
        </p:nvCxnSpPr>
        <p:spPr>
          <a:xfrm rot="5400000">
            <a:off x="5461437" y="4648222"/>
            <a:ext cx="2271957" cy="1170504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>
            <a:endCxn id="42" idx="0"/>
          </p:cNvCxnSpPr>
          <p:nvPr/>
        </p:nvCxnSpPr>
        <p:spPr>
          <a:xfrm rot="16200000" flipH="1">
            <a:off x="6907839" y="3091676"/>
            <a:ext cx="731520" cy="548640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Broadcast Locally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Like a LAN</a:t>
            </a:r>
          </a:p>
          <a:p>
            <a:pPr lvl="1"/>
            <a:r>
              <a:rPr lang="en-CA" dirty="0" smtClean="0"/>
              <a:t>Cognitive fan-out parameters</a:t>
            </a:r>
          </a:p>
          <a:p>
            <a:r>
              <a:rPr lang="en-CA" dirty="0" smtClean="0"/>
              <a:t>Up needs no broadcast </a:t>
            </a:r>
            <a:r>
              <a:rPr lang="en-CA" dirty="0" smtClean="0">
                <a:sym typeface="Wingdings" pitchFamily="2" charset="2"/>
              </a:rPr>
              <a:t>(better precision)</a:t>
            </a:r>
            <a:endParaRPr lang="en-CA" dirty="0" smtClean="0"/>
          </a:p>
        </p:txBody>
      </p:sp>
      <p:cxnSp>
        <p:nvCxnSpPr>
          <p:cNvPr id="10" name="Curved Connector 9"/>
          <p:cNvCxnSpPr/>
          <p:nvPr/>
        </p:nvCxnSpPr>
        <p:spPr>
          <a:xfrm rot="16200000" flipH="1">
            <a:off x="1258754" y="4566533"/>
            <a:ext cx="2277417" cy="1051731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5400000">
            <a:off x="438139" y="4777548"/>
            <a:ext cx="2277415" cy="618362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 rot="5400000">
            <a:off x="1931864" y="3246867"/>
            <a:ext cx="657419" cy="13576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/>
          <p:nvPr/>
        </p:nvCxnSpPr>
        <p:spPr>
          <a:xfrm rot="16200000" flipV="1">
            <a:off x="1821421" y="5621569"/>
            <a:ext cx="861653" cy="372881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 rot="5400000" flipH="1" flipV="1">
            <a:off x="1458005" y="5621568"/>
            <a:ext cx="852457" cy="372878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/>
          <p:nvPr/>
        </p:nvCxnSpPr>
        <p:spPr>
          <a:xfrm rot="5400000" flipH="1" flipV="1">
            <a:off x="1633853" y="5809137"/>
            <a:ext cx="861653" cy="5044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/>
          <p:cNvCxnSpPr/>
          <p:nvPr/>
        </p:nvCxnSpPr>
        <p:spPr>
          <a:xfrm rot="5400000" flipH="1" flipV="1">
            <a:off x="1554554" y="3253175"/>
            <a:ext cx="659708" cy="3246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32" idx="2"/>
            <a:endCxn id="34" idx="2"/>
          </p:cNvCxnSpPr>
          <p:nvPr/>
        </p:nvCxnSpPr>
        <p:spPr>
          <a:xfrm rot="10800000" flipV="1">
            <a:off x="1159044" y="3770610"/>
            <a:ext cx="539261" cy="761957"/>
          </a:xfrm>
          <a:prstGeom prst="curvedConnector3">
            <a:avLst>
              <a:gd name="adj1" fmla="val 277174"/>
            </a:avLst>
          </a:prstGeom>
          <a:ln w="50800">
            <a:solidFill>
              <a:srgbClr val="0070C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159043" y="3552574"/>
            <a:ext cx="1828781" cy="1828696"/>
          </a:xfrm>
          <a:prstGeom prst="ellipse">
            <a:avLst/>
          </a:prstGeom>
          <a:solidFill>
            <a:schemeClr val="lt1">
              <a:alpha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CA" sz="1400" b="1" dirty="0">
                <a:effectLst/>
                <a:latin typeface="Times New Roman"/>
                <a:ea typeface="Calibri"/>
              </a:rPr>
              <a:t>Emergic</a:t>
            </a:r>
            <a:br>
              <a:rPr lang="en-CA" sz="1400" b="1" dirty="0">
                <a:effectLst/>
                <a:latin typeface="Times New Roman"/>
                <a:ea typeface="Calibri"/>
              </a:rPr>
            </a:br>
            <a:r>
              <a:rPr lang="en-CA" sz="1400" b="1" dirty="0" smtClean="0">
                <a:effectLst/>
                <a:latin typeface="Times New Roman"/>
                <a:ea typeface="Calibri"/>
              </a:rPr>
              <a:t>  Computational</a:t>
            </a:r>
            <a:r>
              <a:rPr lang="en-CA" sz="1400" b="1" dirty="0">
                <a:effectLst/>
                <a:latin typeface="Times New Roman"/>
                <a:ea typeface="Calibri"/>
              </a:rPr>
              <a:t/>
            </a:r>
            <a:br>
              <a:rPr lang="en-CA" sz="1400" b="1" dirty="0">
                <a:effectLst/>
                <a:latin typeface="Times New Roman"/>
                <a:ea typeface="Calibri"/>
              </a:rPr>
            </a:br>
            <a:r>
              <a:rPr lang="en-CA" sz="1400" b="1" dirty="0">
                <a:effectLst/>
                <a:latin typeface="Times New Roman"/>
                <a:ea typeface="Calibri"/>
              </a:rPr>
              <a:t>Unit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885874" y="5017875"/>
            <a:ext cx="365756" cy="3657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U</a:t>
            </a:r>
          </a:p>
        </p:txBody>
      </p:sp>
      <p:sp>
        <p:nvSpPr>
          <p:cNvPr id="32" name="Oval 31"/>
          <p:cNvSpPr/>
          <p:nvPr/>
        </p:nvSpPr>
        <p:spPr>
          <a:xfrm>
            <a:off x="1698304" y="3587741"/>
            <a:ext cx="365756" cy="3657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Out</a:t>
            </a:r>
          </a:p>
        </p:txBody>
      </p:sp>
      <p:sp>
        <p:nvSpPr>
          <p:cNvPr id="33" name="Oval 32"/>
          <p:cNvSpPr/>
          <p:nvPr/>
        </p:nvSpPr>
        <p:spPr>
          <a:xfrm>
            <a:off x="2073443" y="3587741"/>
            <a:ext cx="365756" cy="365739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</a:t>
            </a:r>
          </a:p>
        </p:txBody>
      </p:sp>
      <p:sp>
        <p:nvSpPr>
          <p:cNvPr id="34" name="Oval 33"/>
          <p:cNvSpPr/>
          <p:nvPr/>
        </p:nvSpPr>
        <p:spPr>
          <a:xfrm>
            <a:off x="1159043" y="4349697"/>
            <a:ext cx="365756" cy="36573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L</a:t>
            </a:r>
          </a:p>
        </p:txBody>
      </p:sp>
      <p:cxnSp>
        <p:nvCxnSpPr>
          <p:cNvPr id="21" name="Curved Connector 20"/>
          <p:cNvCxnSpPr>
            <a:stCxn id="41" idx="4"/>
          </p:cNvCxnSpPr>
          <p:nvPr/>
        </p:nvCxnSpPr>
        <p:spPr>
          <a:xfrm rot="16200000" flipH="1">
            <a:off x="6564927" y="4715236"/>
            <a:ext cx="2277627" cy="1042146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urved Connector 21"/>
          <p:cNvCxnSpPr>
            <a:stCxn id="41" idx="4"/>
          </p:cNvCxnSpPr>
          <p:nvPr/>
        </p:nvCxnSpPr>
        <p:spPr>
          <a:xfrm rot="5400000">
            <a:off x="5739931" y="4926716"/>
            <a:ext cx="2271956" cy="613516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endCxn id="42" idx="0"/>
          </p:cNvCxnSpPr>
          <p:nvPr/>
        </p:nvCxnSpPr>
        <p:spPr>
          <a:xfrm rot="5400000">
            <a:off x="7231929" y="3394839"/>
            <a:ext cx="662796" cy="11041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endCxn id="40" idx="4"/>
          </p:cNvCxnSpPr>
          <p:nvPr/>
        </p:nvCxnSpPr>
        <p:spPr>
          <a:xfrm rot="16200000" flipV="1">
            <a:off x="7127595" y="5770273"/>
            <a:ext cx="855223" cy="369937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urved Connector 34"/>
          <p:cNvCxnSpPr>
            <a:endCxn id="40" idx="4"/>
          </p:cNvCxnSpPr>
          <p:nvPr/>
        </p:nvCxnSpPr>
        <p:spPr>
          <a:xfrm rot="5400000" flipH="1" flipV="1">
            <a:off x="6759447" y="5767463"/>
            <a:ext cx="850622" cy="370957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endCxn id="40" idx="4"/>
          </p:cNvCxnSpPr>
          <p:nvPr/>
        </p:nvCxnSpPr>
        <p:spPr>
          <a:xfrm rot="5400000" flipH="1" flipV="1">
            <a:off x="6937504" y="5953769"/>
            <a:ext cx="858872" cy="6594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>
            <a:stCxn id="41" idx="0"/>
          </p:cNvCxnSpPr>
          <p:nvPr/>
        </p:nvCxnSpPr>
        <p:spPr>
          <a:xfrm rot="5400000" flipH="1" flipV="1">
            <a:off x="6853693" y="3397935"/>
            <a:ext cx="662797" cy="4849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41" idx="2"/>
            <a:endCxn id="43" idx="2"/>
          </p:cNvCxnSpPr>
          <p:nvPr/>
        </p:nvCxnSpPr>
        <p:spPr>
          <a:xfrm rot="10800000" flipV="1">
            <a:off x="6460529" y="3914626"/>
            <a:ext cx="539261" cy="761957"/>
          </a:xfrm>
          <a:prstGeom prst="curvedConnector3">
            <a:avLst>
              <a:gd name="adj1" fmla="val 277174"/>
            </a:avLst>
          </a:prstGeom>
          <a:ln w="50800">
            <a:solidFill>
              <a:srgbClr val="0070C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460528" y="3696590"/>
            <a:ext cx="1828781" cy="1828696"/>
          </a:xfrm>
          <a:prstGeom prst="ellipse">
            <a:avLst/>
          </a:prstGeom>
          <a:solidFill>
            <a:schemeClr val="lt1">
              <a:alpha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CA" sz="1400" b="1" dirty="0">
                <a:effectLst/>
                <a:latin typeface="Times New Roman"/>
                <a:ea typeface="Calibri"/>
              </a:rPr>
              <a:t>Emergic</a:t>
            </a:r>
            <a:br>
              <a:rPr lang="en-CA" sz="1400" b="1" dirty="0">
                <a:effectLst/>
                <a:latin typeface="Times New Roman"/>
                <a:ea typeface="Calibri"/>
              </a:rPr>
            </a:br>
            <a:r>
              <a:rPr lang="en-CA" sz="1400" b="1" dirty="0" smtClean="0">
                <a:effectLst/>
                <a:latin typeface="Times New Roman"/>
                <a:ea typeface="Calibri"/>
              </a:rPr>
              <a:t>  Computational</a:t>
            </a:r>
            <a:r>
              <a:rPr lang="en-CA" sz="1400" b="1" dirty="0">
                <a:effectLst/>
                <a:latin typeface="Times New Roman"/>
                <a:ea typeface="Calibri"/>
              </a:rPr>
              <a:t/>
            </a:r>
            <a:br>
              <a:rPr lang="en-CA" sz="1400" b="1" dirty="0">
                <a:effectLst/>
                <a:latin typeface="Times New Roman"/>
                <a:ea typeface="Calibri"/>
              </a:rPr>
            </a:br>
            <a:r>
              <a:rPr lang="en-CA" sz="1400" b="1" dirty="0">
                <a:effectLst/>
                <a:latin typeface="Times New Roman"/>
                <a:ea typeface="Calibri"/>
              </a:rPr>
              <a:t>Unit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7187359" y="5161891"/>
            <a:ext cx="365756" cy="3657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U</a:t>
            </a:r>
          </a:p>
        </p:txBody>
      </p:sp>
      <p:sp>
        <p:nvSpPr>
          <p:cNvPr id="41" name="Oval 40"/>
          <p:cNvSpPr/>
          <p:nvPr/>
        </p:nvSpPr>
        <p:spPr>
          <a:xfrm>
            <a:off x="6999789" y="3731757"/>
            <a:ext cx="365756" cy="3657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Out</a:t>
            </a:r>
          </a:p>
        </p:txBody>
      </p:sp>
      <p:sp>
        <p:nvSpPr>
          <p:cNvPr id="42" name="Oval 41"/>
          <p:cNvSpPr/>
          <p:nvPr/>
        </p:nvSpPr>
        <p:spPr>
          <a:xfrm>
            <a:off x="7374928" y="3731757"/>
            <a:ext cx="365756" cy="365739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</a:t>
            </a:r>
          </a:p>
        </p:txBody>
      </p:sp>
      <p:sp>
        <p:nvSpPr>
          <p:cNvPr id="43" name="Oval 42"/>
          <p:cNvSpPr/>
          <p:nvPr/>
        </p:nvSpPr>
        <p:spPr>
          <a:xfrm>
            <a:off x="6460528" y="4493713"/>
            <a:ext cx="365756" cy="36573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>
                <a:effectLst/>
                <a:latin typeface="Times New Roman"/>
                <a:ea typeface="Calibri"/>
              </a:rPr>
              <a:t>L</a:t>
            </a:r>
          </a:p>
        </p:txBody>
      </p:sp>
      <p:cxnSp>
        <p:nvCxnSpPr>
          <p:cNvPr id="44" name="Curved Connector 43"/>
          <p:cNvCxnSpPr>
            <a:endCxn id="42" idx="0"/>
          </p:cNvCxnSpPr>
          <p:nvPr/>
        </p:nvCxnSpPr>
        <p:spPr>
          <a:xfrm rot="5400000">
            <a:off x="7456480" y="3130529"/>
            <a:ext cx="731520" cy="548640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41" idx="2"/>
          </p:cNvCxnSpPr>
          <p:nvPr/>
        </p:nvCxnSpPr>
        <p:spPr>
          <a:xfrm rot="10800000">
            <a:off x="4644009" y="3587741"/>
            <a:ext cx="2355781" cy="326886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/>
          <p:nvPr/>
        </p:nvCxnSpPr>
        <p:spPr>
          <a:xfrm flipV="1">
            <a:off x="4788024" y="4715436"/>
            <a:ext cx="1672504" cy="144016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8A0F4-0BBA-45E8-8149-4B1958F3CE72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2608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Tag Spatial Information in Structured Values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CA" dirty="0" err="1" smtClean="0">
                <a:latin typeface="Courier New" pitchFamily="49" charset="0"/>
                <a:cs typeface="Courier New" pitchFamily="49" charset="0"/>
              </a:rPr>
              <a:t>ValueXY</a:t>
            </a:r>
            <a:r>
              <a:rPr lang="en-CA" dirty="0" smtClean="0">
                <a:latin typeface="Courier New" pitchFamily="49" charset="0"/>
                <a:cs typeface="Courier New" pitchFamily="49" charset="0"/>
              </a:rPr>
              <a:t>((</a:t>
            </a:r>
            <a:r>
              <a:rPr lang="en-CA" dirty="0" err="1" smtClean="0">
                <a:solidFill>
                  <a:srgbClr val="0000FF"/>
                </a:solidFill>
                <a:latin typeface="Courier New" pitchFamily="49" charset="0"/>
                <a:cs typeface="Courier New" pitchFamily="49" charset="0"/>
              </a:rPr>
              <a:t>x,y</a:t>
            </a:r>
            <a:r>
              <a:rPr lang="en-CA" dirty="0" err="1" smtClean="0">
                <a:latin typeface="Courier New" pitchFamily="49" charset="0"/>
                <a:cs typeface="Courier New" pitchFamily="49" charset="0"/>
              </a:rPr>
              <a:t>,v,w</a:t>
            </a:r>
            <a:r>
              <a:rPr lang="en-CA" dirty="0" smtClean="0">
                <a:latin typeface="Courier New" pitchFamily="49" charset="0"/>
                <a:cs typeface="Courier New" pitchFamily="49" charset="0"/>
              </a:rPr>
              <a:t>)…)</a:t>
            </a:r>
          </a:p>
          <a:p>
            <a:pPr lvl="1"/>
            <a:r>
              <a:rPr lang="en-CA" dirty="0">
                <a:solidFill>
                  <a:srgbClr val="0000FF"/>
                </a:solidFill>
              </a:rPr>
              <a:t>x</a:t>
            </a:r>
            <a:r>
              <a:rPr lang="en-CA" dirty="0" smtClean="0">
                <a:solidFill>
                  <a:srgbClr val="0000FF"/>
                </a:solidFill>
              </a:rPr>
              <a:t>:	</a:t>
            </a:r>
            <a:r>
              <a:rPr lang="en-CA" dirty="0">
                <a:solidFill>
                  <a:srgbClr val="0000FF"/>
                </a:solidFill>
              </a:rPr>
              <a:t>	the spatiotopic x-coordinate of this sample value</a:t>
            </a:r>
          </a:p>
          <a:p>
            <a:pPr lvl="1"/>
            <a:r>
              <a:rPr lang="en-CA" dirty="0">
                <a:solidFill>
                  <a:srgbClr val="0000FF"/>
                </a:solidFill>
              </a:rPr>
              <a:t>y:	</a:t>
            </a:r>
            <a:r>
              <a:rPr lang="en-CA" dirty="0" smtClean="0">
                <a:solidFill>
                  <a:srgbClr val="0000FF"/>
                </a:solidFill>
              </a:rPr>
              <a:t>	the </a:t>
            </a:r>
            <a:r>
              <a:rPr lang="en-CA" dirty="0">
                <a:solidFill>
                  <a:srgbClr val="0000FF"/>
                </a:solidFill>
              </a:rPr>
              <a:t>spatiotopic y-coordinate of this sample value</a:t>
            </a:r>
          </a:p>
          <a:p>
            <a:pPr lvl="1"/>
            <a:r>
              <a:rPr lang="en-CA" dirty="0"/>
              <a:t>v:		the </a:t>
            </a:r>
            <a:r>
              <a:rPr lang="en-CA" dirty="0">
                <a:solidFill>
                  <a:srgbClr val="FF0000"/>
                </a:solidFill>
              </a:rPr>
              <a:t>L</a:t>
            </a:r>
            <a:r>
              <a:rPr lang="en-CA" dirty="0"/>
              <a:t>, </a:t>
            </a:r>
            <a:r>
              <a:rPr lang="en-CA" dirty="0">
                <a:solidFill>
                  <a:srgbClr val="00FF00"/>
                </a:solidFill>
              </a:rPr>
              <a:t>M</a:t>
            </a:r>
            <a:r>
              <a:rPr lang="en-CA" dirty="0"/>
              <a:t> </a:t>
            </a:r>
            <a:r>
              <a:rPr lang="en-CA" dirty="0" smtClean="0"/>
              <a:t>or </a:t>
            </a:r>
            <a:r>
              <a:rPr lang="en-CA" dirty="0">
                <a:solidFill>
                  <a:srgbClr val="0000FF"/>
                </a:solidFill>
              </a:rPr>
              <a:t>S</a:t>
            </a:r>
            <a:r>
              <a:rPr lang="en-CA" dirty="0" smtClean="0"/>
              <a:t> </a:t>
            </a:r>
            <a:r>
              <a:rPr lang="en-CA" dirty="0"/>
              <a:t>colour value of this sample from 0 to 255</a:t>
            </a:r>
            <a:endParaRPr lang="en-CA" dirty="0">
              <a:solidFill>
                <a:srgbClr val="0070C0"/>
              </a:solidFill>
            </a:endParaRPr>
          </a:p>
          <a:p>
            <a:pPr lvl="1"/>
            <a:r>
              <a:rPr lang="en-CA" dirty="0"/>
              <a:t>w:	the weight assigned to this sample value </a:t>
            </a:r>
          </a:p>
          <a:p>
            <a:pPr lvl="1"/>
            <a:r>
              <a:rPr lang="en-CA" dirty="0"/>
              <a:t>…:	repeatable, in which case this emergic </a:t>
            </a:r>
            <a:r>
              <a:rPr lang="en-CA" dirty="0" smtClean="0"/>
              <a:t>value represents </a:t>
            </a:r>
            <a:r>
              <a:rPr lang="en-CA" dirty="0"/>
              <a:t>the descriptive </a:t>
            </a:r>
            <a:r>
              <a:rPr lang="en-CA" dirty="0" smtClean="0"/>
              <a:t>		statistics </a:t>
            </a:r>
            <a:r>
              <a:rPr lang="en-CA" dirty="0"/>
              <a:t>for all the samples weighted </a:t>
            </a:r>
            <a:r>
              <a:rPr lang="en-CA" dirty="0" smtClean="0"/>
              <a:t>accordingly</a:t>
            </a:r>
          </a:p>
          <a:p>
            <a:r>
              <a:rPr lang="en-CA" dirty="0" smtClean="0"/>
              <a:t>Internal Representation (for </a:t>
            </a:r>
            <a:r>
              <a:rPr lang="en-CA" dirty="0" smtClean="0">
                <a:solidFill>
                  <a:srgbClr val="FF0000"/>
                </a:solidFill>
              </a:rPr>
              <a:t>L</a:t>
            </a:r>
            <a:r>
              <a:rPr lang="en-CA" dirty="0" smtClean="0"/>
              <a:t>, </a:t>
            </a:r>
            <a:r>
              <a:rPr lang="en-CA" dirty="0" smtClean="0">
                <a:solidFill>
                  <a:srgbClr val="00FF00"/>
                </a:solidFill>
              </a:rPr>
              <a:t>M</a:t>
            </a:r>
            <a:r>
              <a:rPr lang="en-CA" dirty="0" smtClean="0"/>
              <a:t> &amp; </a:t>
            </a:r>
            <a:r>
              <a:rPr lang="en-CA" dirty="0" smtClean="0">
                <a:solidFill>
                  <a:srgbClr val="0000FF"/>
                </a:solidFill>
              </a:rPr>
              <a:t>S</a:t>
            </a:r>
            <a:r>
              <a:rPr lang="en-CA" dirty="0" smtClean="0"/>
              <a:t>)</a:t>
            </a:r>
          </a:p>
          <a:p>
            <a:pPr lvl="1"/>
            <a:r>
              <a:rPr lang="en-CA" dirty="0"/>
              <a:t>n:	</a:t>
            </a:r>
            <a:r>
              <a:rPr lang="en-CA" dirty="0" smtClean="0"/>
              <a:t>	the </a:t>
            </a:r>
            <a:r>
              <a:rPr lang="en-CA" dirty="0"/>
              <a:t>number of samples = ∑</a:t>
            </a:r>
            <a:r>
              <a:rPr lang="en-CA" dirty="0" smtClean="0"/>
              <a:t>1 				n += 1</a:t>
            </a:r>
            <a:endParaRPr lang="en-CA" dirty="0"/>
          </a:p>
          <a:p>
            <a:pPr lvl="1"/>
            <a:r>
              <a:rPr lang="en-CA" dirty="0" err="1"/>
              <a:t>sw</a:t>
            </a:r>
            <a:r>
              <a:rPr lang="en-CA" dirty="0"/>
              <a:t>:	sum of sample weights = ∑</a:t>
            </a:r>
            <a:r>
              <a:rPr lang="en-CA" dirty="0" err="1" smtClean="0"/>
              <a:t>w</a:t>
            </a:r>
            <a:r>
              <a:rPr lang="en-CA" baseline="-25000" dirty="0" err="1" smtClean="0"/>
              <a:t>n</a:t>
            </a:r>
            <a:r>
              <a:rPr lang="en-CA" dirty="0" smtClean="0"/>
              <a:t> </a:t>
            </a:r>
            <a:r>
              <a:rPr lang="en-CA" dirty="0"/>
              <a:t>			</a:t>
            </a:r>
            <a:r>
              <a:rPr lang="en-CA" dirty="0" err="1" smtClean="0"/>
              <a:t>sw</a:t>
            </a:r>
            <a:r>
              <a:rPr lang="en-CA" dirty="0" smtClean="0"/>
              <a:t> += w</a:t>
            </a:r>
            <a:endParaRPr lang="en-CA" dirty="0"/>
          </a:p>
          <a:p>
            <a:pPr lvl="1"/>
            <a:r>
              <a:rPr lang="en-CA" dirty="0" err="1"/>
              <a:t>swx</a:t>
            </a:r>
            <a:r>
              <a:rPr lang="en-CA" dirty="0"/>
              <a:t>:	weighted sum of X coordinates = ∑</a:t>
            </a:r>
            <a:r>
              <a:rPr lang="en-CA" dirty="0" err="1"/>
              <a:t>w</a:t>
            </a:r>
            <a:r>
              <a:rPr lang="en-CA" baseline="-25000" dirty="0" err="1"/>
              <a:t>n</a:t>
            </a:r>
            <a:r>
              <a:rPr lang="en-CA" dirty="0" err="1"/>
              <a:t>x</a:t>
            </a:r>
            <a:r>
              <a:rPr lang="en-CA" baseline="-25000" dirty="0" err="1"/>
              <a:t>n</a:t>
            </a:r>
            <a:r>
              <a:rPr lang="en-CA" dirty="0"/>
              <a:t> 	</a:t>
            </a:r>
            <a:r>
              <a:rPr lang="en-CA" dirty="0" smtClean="0"/>
              <a:t>	</a:t>
            </a:r>
            <a:r>
              <a:rPr lang="en-CA" dirty="0" err="1" smtClean="0"/>
              <a:t>swx</a:t>
            </a:r>
            <a:r>
              <a:rPr lang="en-CA" dirty="0" smtClean="0"/>
              <a:t> += </a:t>
            </a:r>
            <a:r>
              <a:rPr lang="en-CA" dirty="0" err="1" smtClean="0"/>
              <a:t>wx</a:t>
            </a:r>
            <a:endParaRPr lang="en-CA" dirty="0"/>
          </a:p>
          <a:p>
            <a:pPr lvl="1"/>
            <a:r>
              <a:rPr lang="en-CA" dirty="0" err="1"/>
              <a:t>swy</a:t>
            </a:r>
            <a:r>
              <a:rPr lang="en-CA" dirty="0"/>
              <a:t>:	weighted sum of Y coordinates = ∑</a:t>
            </a:r>
            <a:r>
              <a:rPr lang="en-CA" dirty="0" err="1" smtClean="0"/>
              <a:t>w</a:t>
            </a:r>
            <a:r>
              <a:rPr lang="en-CA" baseline="-25000" dirty="0" err="1" smtClean="0"/>
              <a:t>n</a:t>
            </a:r>
            <a:r>
              <a:rPr lang="en-CA" dirty="0" err="1" smtClean="0"/>
              <a:t>y</a:t>
            </a:r>
            <a:r>
              <a:rPr lang="en-CA" baseline="-25000" dirty="0" err="1" smtClean="0"/>
              <a:t>n</a:t>
            </a:r>
            <a:r>
              <a:rPr lang="en-CA" dirty="0"/>
              <a:t>		</a:t>
            </a:r>
            <a:r>
              <a:rPr lang="en-CA" dirty="0" err="1" smtClean="0"/>
              <a:t>swy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wy</a:t>
            </a:r>
            <a:endParaRPr lang="en-CA" dirty="0"/>
          </a:p>
          <a:p>
            <a:pPr lvl="1"/>
            <a:r>
              <a:rPr lang="en-CA" dirty="0" err="1"/>
              <a:t>swv</a:t>
            </a:r>
            <a:r>
              <a:rPr lang="en-CA" dirty="0"/>
              <a:t>:	weighted sum of colour values  = ∑</a:t>
            </a:r>
            <a:r>
              <a:rPr lang="en-CA" dirty="0" err="1" smtClean="0"/>
              <a:t>w</a:t>
            </a:r>
            <a:r>
              <a:rPr lang="en-CA" baseline="-25000" dirty="0" err="1" smtClean="0"/>
              <a:t>n</a:t>
            </a:r>
            <a:r>
              <a:rPr lang="en-CA" dirty="0" err="1" smtClean="0"/>
              <a:t>v</a:t>
            </a:r>
            <a:r>
              <a:rPr lang="en-CA" baseline="-25000" dirty="0" err="1" smtClean="0"/>
              <a:t>n</a:t>
            </a:r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dirty="0" err="1" smtClean="0"/>
              <a:t>swv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wv</a:t>
            </a:r>
            <a:endParaRPr lang="en-CA" dirty="0"/>
          </a:p>
          <a:p>
            <a:pPr lvl="1"/>
            <a:r>
              <a:rPr lang="en-CA" dirty="0" err="1"/>
              <a:t>swxx</a:t>
            </a:r>
            <a:r>
              <a:rPr lang="en-CA" dirty="0"/>
              <a:t>:	weighted sum of X coordinate squared = ∑</a:t>
            </a:r>
            <a:r>
              <a:rPr lang="en-CA" dirty="0" smtClean="0"/>
              <a:t>w</a:t>
            </a:r>
            <a:r>
              <a:rPr lang="en-CA" baseline="-25000" dirty="0" smtClean="0"/>
              <a:t>n</a:t>
            </a:r>
            <a:r>
              <a:rPr lang="en-CA" dirty="0" smtClean="0"/>
              <a:t>x</a:t>
            </a:r>
            <a:r>
              <a:rPr lang="en-CA" baseline="-25000" dirty="0" smtClean="0"/>
              <a:t>n</a:t>
            </a:r>
            <a:r>
              <a:rPr lang="en-CA" baseline="30000" dirty="0" smtClean="0"/>
              <a:t>2</a:t>
            </a:r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dirty="0" err="1" smtClean="0"/>
              <a:t>swxx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wxx</a:t>
            </a:r>
            <a:endParaRPr lang="en-CA" dirty="0"/>
          </a:p>
          <a:p>
            <a:pPr lvl="1"/>
            <a:r>
              <a:rPr lang="en-CA" dirty="0" err="1"/>
              <a:t>swxy</a:t>
            </a:r>
            <a:r>
              <a:rPr lang="en-CA" dirty="0"/>
              <a:t>:	weighted sum of X coordinate multiplied by Y’s = ∑</a:t>
            </a:r>
            <a:r>
              <a:rPr lang="en-CA" dirty="0" err="1" smtClean="0"/>
              <a:t>w</a:t>
            </a:r>
            <a:r>
              <a:rPr lang="en-CA" baseline="-25000" dirty="0" err="1" smtClean="0"/>
              <a:t>n</a:t>
            </a:r>
            <a:r>
              <a:rPr lang="en-CA" dirty="0" err="1" smtClean="0"/>
              <a:t>x</a:t>
            </a:r>
            <a:r>
              <a:rPr lang="en-CA" baseline="-25000" dirty="0" err="1" smtClean="0"/>
              <a:t>n</a:t>
            </a:r>
            <a:r>
              <a:rPr lang="en-CA" dirty="0" err="1" smtClean="0"/>
              <a:t>y</a:t>
            </a:r>
            <a:r>
              <a:rPr lang="en-CA" baseline="-25000" dirty="0" err="1" smtClean="0"/>
              <a:t>n</a:t>
            </a:r>
            <a:r>
              <a:rPr lang="en-CA" baseline="-25000" dirty="0" smtClean="0"/>
              <a:t>	</a:t>
            </a:r>
            <a:r>
              <a:rPr lang="en-CA" dirty="0" err="1" smtClean="0"/>
              <a:t>swxy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wxy</a:t>
            </a:r>
            <a:endParaRPr lang="en-CA" dirty="0"/>
          </a:p>
          <a:p>
            <a:pPr lvl="1"/>
            <a:r>
              <a:rPr lang="en-CA" dirty="0" err="1"/>
              <a:t>swyy</a:t>
            </a:r>
            <a:r>
              <a:rPr lang="en-CA" dirty="0"/>
              <a:t>: 	weighted sum of Y coordinate squared = ∑</a:t>
            </a:r>
            <a:r>
              <a:rPr lang="en-CA" dirty="0" smtClean="0"/>
              <a:t>w</a:t>
            </a:r>
            <a:r>
              <a:rPr lang="en-CA" baseline="-25000" dirty="0" smtClean="0"/>
              <a:t>n</a:t>
            </a:r>
            <a:r>
              <a:rPr lang="en-CA" dirty="0" smtClean="0"/>
              <a:t>y</a:t>
            </a:r>
            <a:r>
              <a:rPr lang="en-CA" baseline="-25000" dirty="0" smtClean="0"/>
              <a:t>n</a:t>
            </a:r>
            <a:r>
              <a:rPr lang="en-CA" baseline="30000" dirty="0" smtClean="0"/>
              <a:t>2</a:t>
            </a:r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dirty="0" err="1" smtClean="0"/>
              <a:t>swyy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wyy</a:t>
            </a:r>
            <a:endParaRPr lang="en-CA" dirty="0"/>
          </a:p>
          <a:p>
            <a:pPr lvl="1"/>
            <a:r>
              <a:rPr lang="en-CA" dirty="0" err="1"/>
              <a:t>swvv</a:t>
            </a:r>
            <a:r>
              <a:rPr lang="en-CA" dirty="0"/>
              <a:t>: 	weighted sum of colour value squared = ∑</a:t>
            </a:r>
            <a:r>
              <a:rPr lang="en-CA" dirty="0" smtClean="0"/>
              <a:t>w</a:t>
            </a:r>
            <a:r>
              <a:rPr lang="en-CA" baseline="-25000" dirty="0" smtClean="0"/>
              <a:t>n</a:t>
            </a:r>
            <a:r>
              <a:rPr lang="en-CA" dirty="0" smtClean="0"/>
              <a:t>v</a:t>
            </a:r>
            <a:r>
              <a:rPr lang="en-CA" baseline="-25000" dirty="0" smtClean="0"/>
              <a:t>n</a:t>
            </a:r>
            <a:r>
              <a:rPr lang="en-CA" baseline="30000" dirty="0" smtClean="0"/>
              <a:t>2</a:t>
            </a:r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dirty="0" err="1" smtClean="0"/>
              <a:t>swvv</a:t>
            </a:r>
            <a:r>
              <a:rPr lang="en-CA" dirty="0" smtClean="0"/>
              <a:t> </a:t>
            </a:r>
            <a:r>
              <a:rPr lang="en-CA" dirty="0"/>
              <a:t>+= </a:t>
            </a:r>
            <a:r>
              <a:rPr lang="en-CA" dirty="0" err="1" smtClean="0"/>
              <a:t>wvv</a:t>
            </a:r>
            <a:endParaRPr lang="en-CA" dirty="0" smtClean="0"/>
          </a:p>
          <a:p>
            <a:r>
              <a:rPr lang="en-CA" dirty="0" smtClean="0"/>
              <a:t>Mean(x) = </a:t>
            </a:r>
            <a:r>
              <a:rPr lang="en-CA" dirty="0" err="1" smtClean="0"/>
              <a:t>swx</a:t>
            </a:r>
            <a:r>
              <a:rPr lang="en-CA" dirty="0" smtClean="0"/>
              <a:t>/</a:t>
            </a:r>
            <a:r>
              <a:rPr lang="en-CA" dirty="0" err="1" smtClean="0"/>
              <a:t>sw</a:t>
            </a:r>
            <a:r>
              <a:rPr lang="en-CA" dirty="0" smtClean="0"/>
              <a:t>; variance(x) = </a:t>
            </a:r>
            <a:r>
              <a:rPr lang="en-CA" dirty="0"/>
              <a:t>(</a:t>
            </a:r>
            <a:r>
              <a:rPr lang="en-CA" dirty="0" err="1"/>
              <a:t>swxx</a:t>
            </a:r>
            <a:r>
              <a:rPr lang="en-CA" dirty="0"/>
              <a:t> – swx</a:t>
            </a:r>
            <a:r>
              <a:rPr lang="en-CA" baseline="30000" dirty="0"/>
              <a:t>2</a:t>
            </a:r>
            <a:r>
              <a:rPr lang="en-CA" dirty="0"/>
              <a:t>/</a:t>
            </a:r>
            <a:r>
              <a:rPr lang="en-CA" dirty="0" err="1"/>
              <a:t>sw</a:t>
            </a:r>
            <a:r>
              <a:rPr lang="en-CA" dirty="0"/>
              <a:t>)/</a:t>
            </a:r>
            <a:r>
              <a:rPr lang="en-CA" dirty="0" err="1" smtClean="0"/>
              <a:t>sw</a:t>
            </a:r>
            <a:r>
              <a:rPr lang="en-CA" dirty="0" smtClean="0"/>
              <a:t>; </a:t>
            </a:r>
            <a:r>
              <a:rPr lang="en-CA" dirty="0" err="1" smtClean="0">
                <a:solidFill>
                  <a:srgbClr val="0000FF"/>
                </a:solidFill>
              </a:rPr>
              <a:t>sd</a:t>
            </a:r>
            <a:r>
              <a:rPr lang="en-CA" dirty="0" smtClean="0">
                <a:solidFill>
                  <a:srgbClr val="0000FF"/>
                </a:solidFill>
              </a:rPr>
              <a:t>(x)=√variance(x)</a:t>
            </a:r>
            <a:endParaRPr lang="en-CA" dirty="0">
              <a:solidFill>
                <a:srgbClr val="0000FF"/>
              </a:solidFill>
            </a:endParaRPr>
          </a:p>
          <a:p>
            <a:pPr lvl="1"/>
            <a:endParaRPr lang="en-CA" dirty="0"/>
          </a:p>
        </p:txBody>
      </p:sp>
      <p:sp>
        <p:nvSpPr>
          <p:cNvPr id="7" name="Right Brace 6"/>
          <p:cNvSpPr/>
          <p:nvPr/>
        </p:nvSpPr>
        <p:spPr>
          <a:xfrm>
            <a:off x="6876256" y="1844824"/>
            <a:ext cx="476492" cy="432048"/>
          </a:xfrm>
          <a:prstGeom prst="rightBrace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rgbClr val="0000FF"/>
                </a:solidFill>
              </a:rPr>
              <a:t>	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0740" y="1844824"/>
            <a:ext cx="53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rgbClr val="0000FF"/>
                </a:solidFill>
              </a:rPr>
              <a:t>Tag</a:t>
            </a:r>
            <a:endParaRPr lang="en-CA" dirty="0">
              <a:solidFill>
                <a:srgbClr val="0000FF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57A62-3B6A-4B0B-8DA2-A749C0BD0E51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75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Interpolation but no Extrapolation</a:t>
            </a:r>
            <a:br>
              <a:rPr lang="en-CA" dirty="0" smtClean="0"/>
            </a:br>
            <a:r>
              <a:rPr lang="en-CA" dirty="0" smtClean="0"/>
              <a:t>(No Filling-In à la diffusion)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695" y="5949280"/>
            <a:ext cx="8992305" cy="622991"/>
          </a:xfrm>
        </p:spPr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CA" dirty="0">
                <a:latin typeface="Times"/>
                <a:ea typeface="Cambria"/>
                <a:cs typeface="Times New Roman"/>
              </a:rPr>
              <a:t>Showing the mean of each RF </a:t>
            </a:r>
            <a:r>
              <a:rPr lang="en-CA" dirty="0">
                <a:solidFill>
                  <a:srgbClr val="0000FF"/>
                </a:solidFill>
                <a:latin typeface="Times"/>
                <a:ea typeface="Cambria"/>
                <a:cs typeface="Times New Roman"/>
              </a:rPr>
              <a:t>value </a:t>
            </a:r>
            <a:r>
              <a:rPr lang="en-CA" dirty="0">
                <a:latin typeface="Times"/>
                <a:ea typeface="Cambria"/>
                <a:cs typeface="Times New Roman"/>
              </a:rPr>
              <a:t>± 1 standard deviation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7504" y="1557286"/>
            <a:ext cx="8928992" cy="4464002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23815" y="4825756"/>
            <a:ext cx="8211779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08784" y="1816373"/>
            <a:ext cx="0" cy="301847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426"/>
          <p:cNvSpPr txBox="1"/>
          <p:nvPr/>
        </p:nvSpPr>
        <p:spPr>
          <a:xfrm>
            <a:off x="2091819" y="5408014"/>
            <a:ext cx="5084724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effectLst/>
                <a:latin typeface="Times"/>
                <a:ea typeface="Cambria"/>
                <a:cs typeface="Times New Roman"/>
              </a:rPr>
              <a:t>Eccentricity of S (Blue) cone channel in minutes of arc</a:t>
            </a:r>
          </a:p>
        </p:txBody>
      </p:sp>
      <p:sp>
        <p:nvSpPr>
          <p:cNvPr id="14" name="Text Box 1428"/>
          <p:cNvSpPr txBox="1"/>
          <p:nvPr/>
        </p:nvSpPr>
        <p:spPr>
          <a:xfrm rot="16200000">
            <a:off x="-103119" y="3318708"/>
            <a:ext cx="865621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RF Level</a:t>
            </a:r>
          </a:p>
        </p:txBody>
      </p:sp>
      <p:sp>
        <p:nvSpPr>
          <p:cNvPr id="15" name="Oval 14"/>
          <p:cNvSpPr/>
          <p:nvPr/>
        </p:nvSpPr>
        <p:spPr>
          <a:xfrm>
            <a:off x="723815" y="3829272"/>
            <a:ext cx="1339349" cy="9865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0000FF">
                  <a:alpha val="5000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v=20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x=1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1.0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046629" y="3829272"/>
            <a:ext cx="1339349" cy="98652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v=?</a:t>
            </a:r>
            <a:endParaRPr lang="en-CA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x=?</a:t>
            </a:r>
            <a:endParaRPr lang="en-CA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369442" y="3829272"/>
            <a:ext cx="1339349" cy="98652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0000FF">
                  <a:alpha val="5000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v=40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x=5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1.0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07289" y="3829272"/>
            <a:ext cx="1339349" cy="98652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0000FF">
                  <a:alpha val="5000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v=60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x=7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1.0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0103" y="3829272"/>
            <a:ext cx="1339349" cy="986520"/>
          </a:xfrm>
          <a:prstGeom prst="ellipse">
            <a:avLst/>
          </a:prstGeom>
          <a:gradFill>
            <a:gsLst>
              <a:gs pos="0">
                <a:schemeClr val="bg1"/>
              </a:gs>
              <a:gs pos="50000">
                <a:srgbClr val="0000FF">
                  <a:alpha val="50000"/>
                </a:srgb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v=80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x=9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1.0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352916" y="3829272"/>
            <a:ext cx="1339349" cy="98652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v=?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x=?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23815" y="2812857"/>
            <a:ext cx="4018046" cy="986520"/>
          </a:xfrm>
          <a:prstGeom prst="ellipse">
            <a:avLst/>
          </a:prstGeom>
          <a:gradFill>
            <a:gsLst>
              <a:gs pos="13000">
                <a:schemeClr val="bg1"/>
              </a:gs>
              <a:gs pos="50000">
                <a:srgbClr val="0000FF">
                  <a:alpha val="50000"/>
                </a:srgbClr>
              </a:gs>
              <a:gs pos="87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v=30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±1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x=3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2.2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752385" y="2812857"/>
            <a:ext cx="4018046" cy="986520"/>
          </a:xfrm>
          <a:prstGeom prst="ellipse">
            <a:avLst/>
          </a:prstGeom>
          <a:gradFill>
            <a:gsLst>
              <a:gs pos="8000">
                <a:schemeClr val="bg1"/>
              </a:gs>
              <a:gs pos="33000">
                <a:srgbClr val="0000FF">
                  <a:alpha val="50000"/>
                </a:srgbClr>
              </a:gs>
              <a:gs pos="58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v=70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±1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0.0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x=8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1.4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23815" y="1816373"/>
            <a:ext cx="8036093" cy="986520"/>
          </a:xfrm>
          <a:prstGeom prst="ellipse">
            <a:avLst/>
          </a:prstGeom>
          <a:gradFill>
            <a:gsLst>
              <a:gs pos="11000">
                <a:schemeClr val="bg1"/>
              </a:gs>
              <a:gs pos="46000">
                <a:srgbClr val="0000FF">
                  <a:alpha val="50000"/>
                </a:srgbClr>
              </a:gs>
              <a:gs pos="72000">
                <a:schemeClr val="bg1">
                  <a:lumMod val="95000"/>
                </a:schemeClr>
              </a:gs>
            </a:gsLst>
            <a:lin ang="0" scaled="1"/>
          </a:gra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v=50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22.4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x=5.5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±</a:t>
            </a:r>
            <a:r>
              <a:rPr lang="en-CA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3.1</a:t>
            </a:r>
            <a:endParaRPr lang="en-CA">
              <a:effectLst/>
              <a:latin typeface="Times"/>
              <a:ea typeface="Cambria"/>
              <a:cs typeface="Times New Roman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708784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370190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31597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93004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030849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69442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692256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53663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015070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691509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352916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014323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675730" y="4845685"/>
            <a:ext cx="0" cy="19730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Box 950"/>
          <p:cNvSpPr txBox="1"/>
          <p:nvPr/>
        </p:nvSpPr>
        <p:spPr>
          <a:xfrm>
            <a:off x="633624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0</a:t>
            </a:r>
          </a:p>
        </p:txBody>
      </p:sp>
      <p:sp>
        <p:nvSpPr>
          <p:cNvPr id="38" name="Text Box 951"/>
          <p:cNvSpPr txBox="1"/>
          <p:nvPr/>
        </p:nvSpPr>
        <p:spPr>
          <a:xfrm>
            <a:off x="1295030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1</a:t>
            </a:r>
          </a:p>
        </p:txBody>
      </p:sp>
      <p:sp>
        <p:nvSpPr>
          <p:cNvPr id="39" name="Text Box 952"/>
          <p:cNvSpPr txBox="1"/>
          <p:nvPr/>
        </p:nvSpPr>
        <p:spPr>
          <a:xfrm>
            <a:off x="1956437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2</a:t>
            </a:r>
          </a:p>
        </p:txBody>
      </p:sp>
      <p:sp>
        <p:nvSpPr>
          <p:cNvPr id="40" name="Text Box 956"/>
          <p:cNvSpPr txBox="1"/>
          <p:nvPr/>
        </p:nvSpPr>
        <p:spPr>
          <a:xfrm>
            <a:off x="2632875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3</a:t>
            </a:r>
          </a:p>
        </p:txBody>
      </p:sp>
      <p:sp>
        <p:nvSpPr>
          <p:cNvPr id="41" name="Text Box 968"/>
          <p:cNvSpPr txBox="1"/>
          <p:nvPr/>
        </p:nvSpPr>
        <p:spPr>
          <a:xfrm>
            <a:off x="3294282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4</a:t>
            </a:r>
          </a:p>
        </p:txBody>
      </p:sp>
      <p:sp>
        <p:nvSpPr>
          <p:cNvPr id="42" name="Text Box 969"/>
          <p:cNvSpPr txBox="1"/>
          <p:nvPr/>
        </p:nvSpPr>
        <p:spPr>
          <a:xfrm>
            <a:off x="3955689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5</a:t>
            </a:r>
          </a:p>
        </p:txBody>
      </p:sp>
      <p:sp>
        <p:nvSpPr>
          <p:cNvPr id="43" name="Text Box 970"/>
          <p:cNvSpPr txBox="1"/>
          <p:nvPr/>
        </p:nvSpPr>
        <p:spPr>
          <a:xfrm>
            <a:off x="4617096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6</a:t>
            </a:r>
          </a:p>
        </p:txBody>
      </p:sp>
      <p:sp>
        <p:nvSpPr>
          <p:cNvPr id="44" name="Text Box 971"/>
          <p:cNvSpPr txBox="1"/>
          <p:nvPr/>
        </p:nvSpPr>
        <p:spPr>
          <a:xfrm>
            <a:off x="5293536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7</a:t>
            </a:r>
          </a:p>
        </p:txBody>
      </p:sp>
      <p:sp>
        <p:nvSpPr>
          <p:cNvPr id="45" name="Text Box 972"/>
          <p:cNvSpPr txBox="1"/>
          <p:nvPr/>
        </p:nvSpPr>
        <p:spPr>
          <a:xfrm>
            <a:off x="5954942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8</a:t>
            </a:r>
          </a:p>
        </p:txBody>
      </p:sp>
      <p:sp>
        <p:nvSpPr>
          <p:cNvPr id="46" name="Text Box 973"/>
          <p:cNvSpPr txBox="1"/>
          <p:nvPr/>
        </p:nvSpPr>
        <p:spPr>
          <a:xfrm>
            <a:off x="6616349" y="506491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9</a:t>
            </a:r>
          </a:p>
        </p:txBody>
      </p:sp>
      <p:sp>
        <p:nvSpPr>
          <p:cNvPr id="47" name="Text Box 974"/>
          <p:cNvSpPr txBox="1"/>
          <p:nvPr/>
        </p:nvSpPr>
        <p:spPr>
          <a:xfrm>
            <a:off x="7277756" y="5064912"/>
            <a:ext cx="230832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10</a:t>
            </a:r>
          </a:p>
        </p:txBody>
      </p:sp>
      <p:sp>
        <p:nvSpPr>
          <p:cNvPr id="48" name="Text Box 975"/>
          <p:cNvSpPr txBox="1"/>
          <p:nvPr/>
        </p:nvSpPr>
        <p:spPr>
          <a:xfrm>
            <a:off x="7954194" y="5064912"/>
            <a:ext cx="222240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11</a:t>
            </a:r>
          </a:p>
        </p:txBody>
      </p:sp>
      <p:sp>
        <p:nvSpPr>
          <p:cNvPr id="49" name="Text Box 976"/>
          <p:cNvSpPr txBox="1"/>
          <p:nvPr/>
        </p:nvSpPr>
        <p:spPr>
          <a:xfrm>
            <a:off x="8615601" y="5064912"/>
            <a:ext cx="230832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12</a:t>
            </a:r>
          </a:p>
        </p:txBody>
      </p:sp>
      <p:sp>
        <p:nvSpPr>
          <p:cNvPr id="50" name="Text Box 977"/>
          <p:cNvSpPr txBox="1"/>
          <p:nvPr/>
        </p:nvSpPr>
        <p:spPr>
          <a:xfrm>
            <a:off x="2970064" y="4160114"/>
            <a:ext cx="89768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b="1" dirty="0">
                <a:effectLst/>
                <a:latin typeface="Times"/>
                <a:ea typeface="Cambria"/>
                <a:cs typeface="Times New Roman"/>
              </a:rPr>
              <a:t>I</a:t>
            </a:r>
            <a:endParaRPr lang="en-CA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51" name="Text Box 978"/>
          <p:cNvSpPr txBox="1"/>
          <p:nvPr/>
        </p:nvSpPr>
        <p:spPr>
          <a:xfrm>
            <a:off x="8299929" y="4160114"/>
            <a:ext cx="153888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b="1" dirty="0">
                <a:effectLst/>
                <a:latin typeface="Times"/>
                <a:ea typeface="Cambria"/>
                <a:cs typeface="Times New Roman"/>
              </a:rPr>
              <a:t>E</a:t>
            </a:r>
            <a:endParaRPr lang="en-CA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52" name="Text Box 979"/>
          <p:cNvSpPr txBox="1"/>
          <p:nvPr/>
        </p:nvSpPr>
        <p:spPr>
          <a:xfrm>
            <a:off x="513368" y="4168077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1</a:t>
            </a:r>
          </a:p>
        </p:txBody>
      </p:sp>
      <p:sp>
        <p:nvSpPr>
          <p:cNvPr id="53" name="Text Box 994"/>
          <p:cNvSpPr txBox="1"/>
          <p:nvPr/>
        </p:nvSpPr>
        <p:spPr>
          <a:xfrm>
            <a:off x="513368" y="3131732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2</a:t>
            </a:r>
          </a:p>
        </p:txBody>
      </p:sp>
      <p:sp>
        <p:nvSpPr>
          <p:cNvPr id="54" name="Text Box 998"/>
          <p:cNvSpPr txBox="1"/>
          <p:nvPr/>
        </p:nvSpPr>
        <p:spPr>
          <a:xfrm>
            <a:off x="513368" y="2135248"/>
            <a:ext cx="115416" cy="27699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>
                <a:effectLst/>
                <a:latin typeface="Times"/>
                <a:ea typeface="Cambria"/>
                <a:cs typeface="Times New Roman"/>
              </a:rPr>
              <a:t>3</a:t>
            </a:r>
          </a:p>
        </p:txBody>
      </p:sp>
      <p:sp>
        <p:nvSpPr>
          <p:cNvPr id="71" name="Right Brace 70"/>
          <p:cNvSpPr/>
          <p:nvPr/>
        </p:nvSpPr>
        <p:spPr>
          <a:xfrm rot="16200000">
            <a:off x="3899555" y="112555"/>
            <a:ext cx="912846" cy="4320480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2" name="Right Brace 71"/>
          <p:cNvSpPr/>
          <p:nvPr/>
        </p:nvSpPr>
        <p:spPr>
          <a:xfrm rot="16200000">
            <a:off x="2277772" y="1710830"/>
            <a:ext cx="844048" cy="3024339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3" name="Right Brace 72"/>
          <p:cNvSpPr/>
          <p:nvPr/>
        </p:nvSpPr>
        <p:spPr>
          <a:xfrm rot="16200000">
            <a:off x="5626143" y="2346091"/>
            <a:ext cx="844048" cy="1800201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4" name="Right Brace 73"/>
          <p:cNvSpPr/>
          <p:nvPr/>
        </p:nvSpPr>
        <p:spPr>
          <a:xfrm rot="16200000">
            <a:off x="946959" y="3576236"/>
            <a:ext cx="844048" cy="1290329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5" name="Right Brace 74"/>
          <p:cNvSpPr/>
          <p:nvPr/>
        </p:nvSpPr>
        <p:spPr>
          <a:xfrm rot="16200000">
            <a:off x="3625068" y="3606133"/>
            <a:ext cx="844048" cy="1290329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6" name="Right Brace 75"/>
          <p:cNvSpPr/>
          <p:nvPr/>
        </p:nvSpPr>
        <p:spPr>
          <a:xfrm rot="16200000">
            <a:off x="4949264" y="3606134"/>
            <a:ext cx="844048" cy="1290329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7" name="Right Brace 76"/>
          <p:cNvSpPr/>
          <p:nvPr/>
        </p:nvSpPr>
        <p:spPr>
          <a:xfrm rot="16200000">
            <a:off x="6269168" y="3606135"/>
            <a:ext cx="844048" cy="1290329"/>
          </a:xfrm>
          <a:prstGeom prst="rightBrace">
            <a:avLst>
              <a:gd name="adj1" fmla="val 38673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8B906-7724-4DB1-99E6-ACFCA907FE0C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17</a:t>
            </a:fld>
            <a:endParaRPr lang="en-CA" dirty="0"/>
          </a:p>
        </p:txBody>
      </p:sp>
      <p:sp>
        <p:nvSpPr>
          <p:cNvPr id="55" name="Down Arrow 54"/>
          <p:cNvSpPr/>
          <p:nvPr/>
        </p:nvSpPr>
        <p:spPr>
          <a:xfrm>
            <a:off x="2555776" y="3573016"/>
            <a:ext cx="288032" cy="504056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Down Arrow 62"/>
          <p:cNvSpPr/>
          <p:nvPr/>
        </p:nvSpPr>
        <p:spPr>
          <a:xfrm>
            <a:off x="7878574" y="3537259"/>
            <a:ext cx="288032" cy="504056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>
          <a:xfrm rot="5400000">
            <a:off x="6067363" y="2953362"/>
            <a:ext cx="3141566" cy="492443"/>
          </a:xfrm>
          <a:prstGeom prst="rect">
            <a:avLst/>
          </a:prstGeom>
          <a:solidFill>
            <a:schemeClr val="tx1"/>
          </a:solidFill>
        </p:spPr>
        <p:txBody>
          <a:bodyPr vert="horz" wrap="none" lIns="0" tIns="0" rIns="0" bIns="0" rtlCol="0">
            <a:sp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Font typeface="Wingdings 2"/>
              <a:buNone/>
            </a:pPr>
            <a:r>
              <a:rPr lang="en-CA" dirty="0" smtClean="0">
                <a:solidFill>
                  <a:srgbClr val="FFC000"/>
                </a:solidFill>
                <a:latin typeface="Times"/>
                <a:ea typeface="Cambria"/>
                <a:cs typeface="Times New Roman"/>
              </a:rPr>
              <a:t>Border Processing</a:t>
            </a:r>
            <a:endParaRPr lang="en-CA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9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0" grpId="0"/>
      <p:bldP spid="51" grpId="0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55" grpId="0" animBg="1"/>
      <p:bldP spid="63" grpId="0" animBg="1"/>
      <p:bldP spid="63" grpId="1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F Hierarchy"/>
          <p:cNvSpPr>
            <a:spLocks noChangeArrowheads="1"/>
          </p:cNvSpPr>
          <p:nvPr/>
        </p:nvSpPr>
        <p:spPr bwMode="auto">
          <a:xfrm>
            <a:off x="1295969" y="2155817"/>
            <a:ext cx="5985612" cy="3528474"/>
          </a:xfrm>
          <a:prstGeom prst="rect">
            <a:avLst/>
          </a:prstGeom>
          <a:solidFill>
            <a:srgbClr val="FF0000">
              <a:alpha val="2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100">
                <a:effectLst/>
                <a:latin typeface="Calibri"/>
                <a:ea typeface="Calibri"/>
                <a:cs typeface="Times New Roman"/>
              </a:rPr>
              <a:t>Receptive Field Hierarchy</a:t>
            </a:r>
          </a:p>
        </p:txBody>
      </p:sp>
      <p:grpSp>
        <p:nvGrpSpPr>
          <p:cNvPr id="323" name="Group 322"/>
          <p:cNvGrpSpPr/>
          <p:nvPr/>
        </p:nvGrpSpPr>
        <p:grpSpPr>
          <a:xfrm>
            <a:off x="2594998" y="3769976"/>
            <a:ext cx="4280879" cy="1126763"/>
            <a:chOff x="2594998" y="3769976"/>
            <a:chExt cx="4280879" cy="1126763"/>
          </a:xfrm>
        </p:grpSpPr>
        <p:cxnSp>
          <p:nvCxnSpPr>
            <p:cNvPr id="301" name="RF2#2 Sum Down RF1#1"/>
            <p:cNvCxnSpPr>
              <a:stCxn id="174" idx="0"/>
              <a:endCxn id="229" idx="0"/>
            </p:cNvCxnSpPr>
            <p:nvPr/>
          </p:nvCxnSpPr>
          <p:spPr>
            <a:xfrm rot="16200000" flipH="1" flipV="1">
              <a:off x="3719206" y="2645768"/>
              <a:ext cx="1126762" cy="3375177"/>
            </a:xfrm>
            <a:prstGeom prst="curvedConnector3">
              <a:avLst>
                <a:gd name="adj1" fmla="val -42329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RF2#2 Sum Down RF1#2"/>
            <p:cNvCxnSpPr>
              <a:stCxn id="174" idx="0"/>
              <a:endCxn id="218" idx="0"/>
            </p:cNvCxnSpPr>
            <p:nvPr/>
          </p:nvCxnSpPr>
          <p:spPr>
            <a:xfrm rot="16200000" flipH="1" flipV="1">
              <a:off x="4431098" y="3357661"/>
              <a:ext cx="1126762" cy="1951392"/>
            </a:xfrm>
            <a:prstGeom prst="curvedConnector3">
              <a:avLst>
                <a:gd name="adj1" fmla="val -20288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RF2#1 Sum Down RF1#4"/>
            <p:cNvCxnSpPr>
              <a:stCxn id="183" idx="0"/>
              <a:endCxn id="196" idx="0"/>
            </p:cNvCxnSpPr>
            <p:nvPr/>
          </p:nvCxnSpPr>
          <p:spPr>
            <a:xfrm rot="16200000" flipH="1">
              <a:off x="4438241" y="2454340"/>
              <a:ext cx="1122000" cy="3753272"/>
            </a:xfrm>
            <a:prstGeom prst="curvedConnector3">
              <a:avLst>
                <a:gd name="adj1" fmla="val -26411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RF2#1 Sum Down RF1#3"/>
            <p:cNvCxnSpPr>
              <a:stCxn id="183" idx="0"/>
              <a:endCxn id="207" idx="0"/>
            </p:cNvCxnSpPr>
            <p:nvPr/>
          </p:nvCxnSpPr>
          <p:spPr>
            <a:xfrm rot="16200000" flipH="1">
              <a:off x="3721586" y="3170995"/>
              <a:ext cx="1126762" cy="2324725"/>
            </a:xfrm>
            <a:prstGeom prst="curvedConnector3">
              <a:avLst>
                <a:gd name="adj1" fmla="val -20288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1" name="MP"/>
          <p:cNvSpPr>
            <a:spLocks noChangeArrowheads="1"/>
          </p:cNvSpPr>
          <p:nvPr/>
        </p:nvSpPr>
        <p:spPr bwMode="auto">
          <a:xfrm>
            <a:off x="153032" y="679449"/>
            <a:ext cx="971412" cy="5809273"/>
          </a:xfrm>
          <a:prstGeom prst="rect">
            <a:avLst/>
          </a:prstGeom>
          <a:solidFill>
            <a:srgbClr val="FFFF00">
              <a:alpha val="20000"/>
            </a:srgbClr>
          </a:solidFill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100">
                <a:effectLst/>
                <a:latin typeface="Calibri"/>
                <a:ea typeface="Calibri"/>
                <a:cs typeface="Times New Roman"/>
              </a:rPr>
              <a:t>Motor</a:t>
            </a:r>
            <a:br>
              <a:rPr lang="en-CA" sz="1100">
                <a:effectLst/>
                <a:latin typeface="Calibri"/>
                <a:ea typeface="Calibri"/>
                <a:cs typeface="Times New Roman"/>
              </a:rPr>
            </a:br>
            <a:r>
              <a:rPr lang="en-CA" sz="1100">
                <a:effectLst/>
                <a:latin typeface="Calibri"/>
                <a:ea typeface="Calibri"/>
                <a:cs typeface="Times New Roman"/>
              </a:rPr>
              <a:t>Planning</a:t>
            </a:r>
          </a:p>
        </p:txBody>
      </p:sp>
      <p:sp>
        <p:nvSpPr>
          <p:cNvPr id="266" name="MP-Dist#1"/>
          <p:cNvSpPr>
            <a:spLocks noChangeArrowheads="1"/>
          </p:cNvSpPr>
          <p:nvPr/>
        </p:nvSpPr>
        <p:spPr bwMode="auto">
          <a:xfrm>
            <a:off x="416342" y="4863072"/>
            <a:ext cx="639355" cy="456495"/>
          </a:xfrm>
          <a:prstGeom prst="rect">
            <a:avLst/>
          </a:prstGeom>
          <a:solidFill>
            <a:srgbClr val="FFFF00">
              <a:alpha val="70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Distributor#1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61" name="MP-Dist#2"/>
          <p:cNvSpPr>
            <a:spLocks noChangeArrowheads="1"/>
          </p:cNvSpPr>
          <p:nvPr/>
        </p:nvSpPr>
        <p:spPr bwMode="auto">
          <a:xfrm>
            <a:off x="416342" y="3751332"/>
            <a:ext cx="639354" cy="456495"/>
          </a:xfrm>
          <a:prstGeom prst="rect">
            <a:avLst/>
          </a:prstGeom>
          <a:solidFill>
            <a:srgbClr val="FFFF00">
              <a:alpha val="70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Distributor#2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56" name="MP-Dist#3"/>
          <p:cNvSpPr>
            <a:spLocks noChangeArrowheads="1"/>
          </p:cNvSpPr>
          <p:nvPr/>
        </p:nvSpPr>
        <p:spPr bwMode="auto">
          <a:xfrm>
            <a:off x="416342" y="2646905"/>
            <a:ext cx="639354" cy="456496"/>
          </a:xfrm>
          <a:prstGeom prst="rect">
            <a:avLst/>
          </a:prstGeom>
          <a:solidFill>
            <a:srgbClr val="FFFF00">
              <a:alpha val="70000"/>
            </a:srgbClr>
          </a:soli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Distributor#3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51" name="MP-Plan"/>
          <p:cNvSpPr>
            <a:spLocks noChangeArrowheads="1"/>
          </p:cNvSpPr>
          <p:nvPr/>
        </p:nvSpPr>
        <p:spPr bwMode="auto">
          <a:xfrm>
            <a:off x="416342" y="1542478"/>
            <a:ext cx="639354" cy="45649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00B050"/>
              </a:gs>
            </a:gsLst>
            <a:lin ang="1620000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Planner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52" name="Shift Up Out"/>
          <p:cNvSpPr>
            <a:spLocks noChangeArrowheads="1"/>
          </p:cNvSpPr>
          <p:nvPr/>
        </p:nvSpPr>
        <p:spPr bwMode="auto">
          <a:xfrm>
            <a:off x="781687" y="1542352"/>
            <a:ext cx="274009" cy="136949"/>
          </a:xfrm>
          <a:prstGeom prst="rect">
            <a:avLst/>
          </a:prstGeom>
          <a:noFill/>
          <a:ln w="25400">
            <a:solidFill>
              <a:schemeClr val="accent4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Shift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46" name="MP-Exec"/>
          <p:cNvSpPr>
            <a:spLocks noChangeArrowheads="1"/>
          </p:cNvSpPr>
          <p:nvPr/>
        </p:nvSpPr>
        <p:spPr bwMode="auto">
          <a:xfrm>
            <a:off x="416342" y="5967499"/>
            <a:ext cx="639354" cy="456495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0070C0">
                  <a:alpha val="70000"/>
                </a:srgbClr>
              </a:gs>
            </a:gsLst>
            <a:lin ang="540000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Executor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25" name="Group 324"/>
          <p:cNvGrpSpPr/>
          <p:nvPr/>
        </p:nvGrpSpPr>
        <p:grpSpPr>
          <a:xfrm>
            <a:off x="2223573" y="4891974"/>
            <a:ext cx="4789444" cy="392167"/>
            <a:chOff x="2223573" y="4891974"/>
            <a:chExt cx="4789444" cy="392167"/>
          </a:xfrm>
        </p:grpSpPr>
        <p:cxnSp>
          <p:nvCxnSpPr>
            <p:cNvPr id="118" name="RF1#4 Sum Lat -&gt; RF1#3"/>
            <p:cNvCxnSpPr/>
            <p:nvPr/>
          </p:nvCxnSpPr>
          <p:spPr>
            <a:xfrm rot="16200000" flipH="1" flipV="1">
              <a:off x="5848379" y="4628066"/>
              <a:ext cx="392165" cy="919982"/>
            </a:xfrm>
            <a:prstGeom prst="curvedConnector4">
              <a:avLst>
                <a:gd name="adj1" fmla="val -58283"/>
                <a:gd name="adj2" fmla="val 57453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RF1#3 Sum Lat -&gt; RF1#4"/>
            <p:cNvCxnSpPr/>
            <p:nvPr/>
          </p:nvCxnSpPr>
          <p:spPr>
            <a:xfrm rot="16200000" flipH="1">
              <a:off x="5853140" y="4119503"/>
              <a:ext cx="382641" cy="1937112"/>
            </a:xfrm>
            <a:prstGeom prst="curvedConnector4">
              <a:avLst>
                <a:gd name="adj1" fmla="val -59734"/>
                <a:gd name="adj2" fmla="val 111799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RF1#3 Sum Lat -&gt; RF1#2"/>
            <p:cNvCxnSpPr/>
            <p:nvPr/>
          </p:nvCxnSpPr>
          <p:spPr>
            <a:xfrm rot="16200000" flipH="1" flipV="1">
              <a:off x="4422214" y="4630448"/>
              <a:ext cx="387403" cy="919982"/>
            </a:xfrm>
            <a:prstGeom prst="curvedConnector4">
              <a:avLst>
                <a:gd name="adj1" fmla="val -58999"/>
                <a:gd name="adj2" fmla="val 57453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RF1#2 Sum Lat -&gt; RF1#3"/>
            <p:cNvCxnSpPr/>
            <p:nvPr/>
          </p:nvCxnSpPr>
          <p:spPr>
            <a:xfrm rot="16200000" flipH="1">
              <a:off x="4422213" y="4121884"/>
              <a:ext cx="387403" cy="1937112"/>
            </a:xfrm>
            <a:prstGeom prst="curvedConnector4">
              <a:avLst>
                <a:gd name="adj1" fmla="val -58999"/>
                <a:gd name="adj2" fmla="val 111799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RF1#2 Sum Lat -&gt; RF1#1"/>
            <p:cNvCxnSpPr/>
            <p:nvPr/>
          </p:nvCxnSpPr>
          <p:spPr>
            <a:xfrm rot="16200000" flipH="1" flipV="1">
              <a:off x="2996047" y="4632829"/>
              <a:ext cx="387403" cy="915221"/>
            </a:xfrm>
            <a:prstGeom prst="curvedConnector4">
              <a:avLst>
                <a:gd name="adj1" fmla="val -58999"/>
                <a:gd name="adj2" fmla="val 57492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RF1#1 Sum Lat -&gt; RF1#2"/>
            <p:cNvCxnSpPr/>
            <p:nvPr/>
          </p:nvCxnSpPr>
          <p:spPr>
            <a:xfrm rot="16200000" flipH="1">
              <a:off x="2996046" y="4124265"/>
              <a:ext cx="387403" cy="1932350"/>
            </a:xfrm>
            <a:prstGeom prst="curvedConnector4">
              <a:avLst>
                <a:gd name="adj1" fmla="val -58999"/>
                <a:gd name="adj2" fmla="val 111828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0" name="RF1#1"/>
          <p:cNvSpPr>
            <a:spLocks noChangeArrowheads="1"/>
          </p:cNvSpPr>
          <p:nvPr/>
        </p:nvSpPr>
        <p:spPr bwMode="auto">
          <a:xfrm>
            <a:off x="1362636" y="4896751"/>
            <a:ext cx="1371405" cy="456855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1#1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26" name="Text Box 2505"/>
          <p:cNvSpPr txBox="1">
            <a:spLocks noChangeAspect="1" noChangeArrowheads="1"/>
          </p:cNvSpPr>
          <p:nvPr/>
        </p:nvSpPr>
        <p:spPr bwMode="auto">
          <a:xfrm>
            <a:off x="1629296" y="5372653"/>
            <a:ext cx="142220" cy="1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09" name="RF1#2"/>
          <p:cNvSpPr>
            <a:spLocks noChangeArrowheads="1"/>
          </p:cNvSpPr>
          <p:nvPr/>
        </p:nvSpPr>
        <p:spPr bwMode="auto">
          <a:xfrm>
            <a:off x="2786421" y="4896751"/>
            <a:ext cx="1371405" cy="456855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1#2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15" name="Text Box 2505"/>
          <p:cNvSpPr txBox="1">
            <a:spLocks noChangeAspect="1" noChangeArrowheads="1"/>
          </p:cNvSpPr>
          <p:nvPr/>
        </p:nvSpPr>
        <p:spPr bwMode="auto">
          <a:xfrm>
            <a:off x="3053081" y="5372653"/>
            <a:ext cx="142220" cy="1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98" name="RF1#3"/>
          <p:cNvSpPr>
            <a:spLocks noChangeArrowheads="1"/>
          </p:cNvSpPr>
          <p:nvPr/>
        </p:nvSpPr>
        <p:spPr bwMode="auto">
          <a:xfrm>
            <a:off x="4214968" y="4896751"/>
            <a:ext cx="1371405" cy="456855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1#3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204" name="Text Box 2505"/>
          <p:cNvSpPr txBox="1">
            <a:spLocks noChangeAspect="1" noChangeArrowheads="1"/>
          </p:cNvSpPr>
          <p:nvPr/>
        </p:nvSpPr>
        <p:spPr bwMode="auto">
          <a:xfrm>
            <a:off x="4481628" y="5372653"/>
            <a:ext cx="142220" cy="1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87" name="RF1#4"/>
          <p:cNvSpPr>
            <a:spLocks noChangeArrowheads="1"/>
          </p:cNvSpPr>
          <p:nvPr/>
        </p:nvSpPr>
        <p:spPr bwMode="auto">
          <a:xfrm>
            <a:off x="5643515" y="4891989"/>
            <a:ext cx="1371405" cy="456855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1#4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416322" y="5181697"/>
            <a:ext cx="5872896" cy="1241376"/>
            <a:chOff x="416322" y="5181697"/>
            <a:chExt cx="5872896" cy="1241376"/>
          </a:xfrm>
        </p:grpSpPr>
        <p:sp>
          <p:nvSpPr>
            <p:cNvPr id="268" name="Shift Up In"/>
            <p:cNvSpPr>
              <a:spLocks noChangeArrowheads="1"/>
            </p:cNvSpPr>
            <p:nvPr/>
          </p:nvSpPr>
          <p:spPr bwMode="auto">
            <a:xfrm>
              <a:off x="781977" y="5181697"/>
              <a:ext cx="274009" cy="13694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47" name="Shift Up Out"/>
            <p:cNvSpPr>
              <a:spLocks noChangeArrowheads="1"/>
            </p:cNvSpPr>
            <p:nvPr/>
          </p:nvSpPr>
          <p:spPr bwMode="auto">
            <a:xfrm>
              <a:off x="782662" y="5967465"/>
              <a:ext cx="274009" cy="136950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48" name="Shift Up In"/>
            <p:cNvSpPr>
              <a:spLocks noChangeArrowheads="1"/>
            </p:cNvSpPr>
            <p:nvPr/>
          </p:nvSpPr>
          <p:spPr bwMode="auto">
            <a:xfrm>
              <a:off x="781976" y="6286123"/>
              <a:ext cx="274009" cy="136950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49" name="Shift Down Out"/>
            <p:cNvSpPr>
              <a:spLocks noChangeArrowheads="1"/>
            </p:cNvSpPr>
            <p:nvPr/>
          </p:nvSpPr>
          <p:spPr bwMode="auto">
            <a:xfrm>
              <a:off x="416322" y="6286123"/>
              <a:ext cx="274009" cy="136950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40" name="MP-Exec Shift Up MP-Dist1"/>
            <p:cNvCxnSpPr/>
            <p:nvPr/>
          </p:nvCxnSpPr>
          <p:spPr>
            <a:xfrm rot="16200000" flipV="1">
              <a:off x="594915" y="5642713"/>
              <a:ext cx="648820" cy="685"/>
            </a:xfrm>
            <a:prstGeom prst="curvedConnector3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4" name="Rectangle 223"/>
            <p:cNvSpPr>
              <a:spLocks noChangeArrowheads="1"/>
            </p:cNvSpPr>
            <p:nvPr/>
          </p:nvSpPr>
          <p:spPr bwMode="auto">
            <a:xfrm>
              <a:off x="1734058" y="5215611"/>
              <a:ext cx="274281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3" name="Rectangle 212"/>
            <p:cNvSpPr>
              <a:spLocks noChangeArrowheads="1"/>
            </p:cNvSpPr>
            <p:nvPr/>
          </p:nvSpPr>
          <p:spPr bwMode="auto">
            <a:xfrm>
              <a:off x="3157843" y="5215611"/>
              <a:ext cx="274281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2" name="Rectangle 201"/>
            <p:cNvSpPr>
              <a:spLocks noChangeArrowheads="1"/>
            </p:cNvSpPr>
            <p:nvPr/>
          </p:nvSpPr>
          <p:spPr bwMode="auto">
            <a:xfrm>
              <a:off x="4586390" y="5215611"/>
              <a:ext cx="274281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1" name="Rectangle 190"/>
            <p:cNvSpPr>
              <a:spLocks noChangeArrowheads="1"/>
            </p:cNvSpPr>
            <p:nvPr/>
          </p:nvSpPr>
          <p:spPr bwMode="auto">
            <a:xfrm>
              <a:off x="6014937" y="5210849"/>
              <a:ext cx="274281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315" name="Group 314"/>
          <p:cNvGrpSpPr/>
          <p:nvPr/>
        </p:nvGrpSpPr>
        <p:grpSpPr>
          <a:xfrm>
            <a:off x="416322" y="5181697"/>
            <a:ext cx="5742104" cy="922718"/>
            <a:chOff x="416322" y="5181697"/>
            <a:chExt cx="5742104" cy="922718"/>
          </a:xfrm>
        </p:grpSpPr>
        <p:sp>
          <p:nvSpPr>
            <p:cNvPr id="269" name="Shift Down Out"/>
            <p:cNvSpPr>
              <a:spLocks noChangeArrowheads="1"/>
            </p:cNvSpPr>
            <p:nvPr/>
          </p:nvSpPr>
          <p:spPr bwMode="auto">
            <a:xfrm>
              <a:off x="416322" y="5181697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0" name="Shift Down In"/>
            <p:cNvSpPr>
              <a:spLocks noChangeArrowheads="1"/>
            </p:cNvSpPr>
            <p:nvPr/>
          </p:nvSpPr>
          <p:spPr bwMode="auto">
            <a:xfrm>
              <a:off x="416322" y="5967465"/>
              <a:ext cx="274009" cy="136950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41" name="MP-Dist1 Shift Down Mp-Exec"/>
            <p:cNvCxnSpPr/>
            <p:nvPr/>
          </p:nvCxnSpPr>
          <p:spPr>
            <a:xfrm rot="5400000">
              <a:off x="228917" y="5643055"/>
              <a:ext cx="648820" cy="12698"/>
            </a:xfrm>
            <a:prstGeom prst="curvedConnector3">
              <a:avLst/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Rectangle 221"/>
            <p:cNvSpPr>
              <a:spLocks noChangeArrowheads="1"/>
            </p:cNvSpPr>
            <p:nvPr/>
          </p:nvSpPr>
          <p:spPr bwMode="auto">
            <a:xfrm>
              <a:off x="1362634" y="5215611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25" name="AutoShape 250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1685486" y="5166955"/>
              <a:ext cx="12698" cy="371424"/>
            </a:xfrm>
            <a:prstGeom prst="curvedConnector3">
              <a:avLst>
                <a:gd name="adj1" fmla="val 180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>
              <a:off x="2786419" y="5215611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14" name="AutoShape 250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3109271" y="5166955"/>
              <a:ext cx="12698" cy="371424"/>
            </a:xfrm>
            <a:prstGeom prst="curvedConnector3">
              <a:avLst>
                <a:gd name="adj1" fmla="val 180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0" name="Rectangle 199"/>
            <p:cNvSpPr>
              <a:spLocks noChangeArrowheads="1"/>
            </p:cNvSpPr>
            <p:nvPr/>
          </p:nvSpPr>
          <p:spPr bwMode="auto">
            <a:xfrm>
              <a:off x="4214966" y="5215611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03" name="AutoShape 250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4537818" y="5166955"/>
              <a:ext cx="12698" cy="371424"/>
            </a:xfrm>
            <a:prstGeom prst="curvedConnector3">
              <a:avLst>
                <a:gd name="adj1" fmla="val 180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5643513" y="5210849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92" name="AutoShape 2503"/>
            <p:cNvCxnSpPr>
              <a:cxnSpLocks noChangeAspect="1" noChangeShapeType="1"/>
            </p:cNvCxnSpPr>
            <p:nvPr/>
          </p:nvCxnSpPr>
          <p:spPr bwMode="auto">
            <a:xfrm rot="16200000" flipH="1">
              <a:off x="5966365" y="5162193"/>
              <a:ext cx="12698" cy="371424"/>
            </a:xfrm>
            <a:prstGeom prst="curvedConnector3">
              <a:avLst>
                <a:gd name="adj1" fmla="val 1800000"/>
              </a:avLst>
            </a:prstGeom>
            <a:noFill/>
            <a:ln w="25400">
              <a:solidFill>
                <a:schemeClr val="accent4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3" name="Text Box 2505"/>
          <p:cNvSpPr txBox="1">
            <a:spLocks noChangeAspect="1" noChangeArrowheads="1"/>
          </p:cNvSpPr>
          <p:nvPr/>
        </p:nvSpPr>
        <p:spPr bwMode="auto">
          <a:xfrm>
            <a:off x="5910175" y="5367891"/>
            <a:ext cx="142220" cy="11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10" name="Group 309"/>
          <p:cNvGrpSpPr/>
          <p:nvPr/>
        </p:nvGrpSpPr>
        <p:grpSpPr>
          <a:xfrm>
            <a:off x="2223573" y="4891977"/>
            <a:ext cx="4789444" cy="460692"/>
            <a:chOff x="2223573" y="4891977"/>
            <a:chExt cx="4789444" cy="460692"/>
          </a:xfrm>
        </p:grpSpPr>
        <p:cxnSp>
          <p:nvCxnSpPr>
            <p:cNvPr id="117" name="RF1#4 Sum Lat RF1#4"/>
            <p:cNvCxnSpPr/>
            <p:nvPr/>
          </p:nvCxnSpPr>
          <p:spPr>
            <a:xfrm rot="16200000" flipH="1">
              <a:off x="6565033" y="4831396"/>
              <a:ext cx="387403" cy="508565"/>
            </a:xfrm>
            <a:prstGeom prst="curvedConnector4">
              <a:avLst>
                <a:gd name="adj1" fmla="val -58999"/>
                <a:gd name="adj2" fmla="val 144944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RF1#3 Sum Lat RF1#3"/>
            <p:cNvCxnSpPr/>
            <p:nvPr/>
          </p:nvCxnSpPr>
          <p:spPr>
            <a:xfrm rot="16200000" flipH="1">
              <a:off x="5136486" y="4836158"/>
              <a:ext cx="387403" cy="508565"/>
            </a:xfrm>
            <a:prstGeom prst="curvedConnector4">
              <a:avLst>
                <a:gd name="adj1" fmla="val -58999"/>
                <a:gd name="adj2" fmla="val 144944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RF1#2 Sum Lat RF1#2"/>
            <p:cNvCxnSpPr/>
            <p:nvPr/>
          </p:nvCxnSpPr>
          <p:spPr>
            <a:xfrm rot="16200000" flipH="1">
              <a:off x="3707939" y="4836158"/>
              <a:ext cx="387403" cy="508565"/>
            </a:xfrm>
            <a:prstGeom prst="curvedConnector4">
              <a:avLst>
                <a:gd name="adj1" fmla="val -58999"/>
                <a:gd name="adj2" fmla="val 144944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RF1#1 Sum Lat RF1#1"/>
            <p:cNvCxnSpPr/>
            <p:nvPr/>
          </p:nvCxnSpPr>
          <p:spPr>
            <a:xfrm rot="16200000" flipH="1">
              <a:off x="2284154" y="4836158"/>
              <a:ext cx="387403" cy="508565"/>
            </a:xfrm>
            <a:prstGeom prst="curvedConnector4">
              <a:avLst>
                <a:gd name="adj1" fmla="val -58999"/>
                <a:gd name="adj2" fmla="val 144944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Rectangle 229"/>
            <p:cNvSpPr>
              <a:spLocks noChangeArrowheads="1"/>
            </p:cNvSpPr>
            <p:nvPr/>
          </p:nvSpPr>
          <p:spPr bwMode="auto">
            <a:xfrm>
              <a:off x="2457857" y="5215612"/>
              <a:ext cx="274281" cy="137057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9" name="Rectangle 218"/>
            <p:cNvSpPr>
              <a:spLocks noChangeArrowheads="1"/>
            </p:cNvSpPr>
            <p:nvPr/>
          </p:nvSpPr>
          <p:spPr bwMode="auto">
            <a:xfrm>
              <a:off x="3881642" y="5215612"/>
              <a:ext cx="274281" cy="137057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8" name="Rectangle 207"/>
            <p:cNvSpPr>
              <a:spLocks noChangeArrowheads="1"/>
            </p:cNvSpPr>
            <p:nvPr/>
          </p:nvSpPr>
          <p:spPr bwMode="auto">
            <a:xfrm>
              <a:off x="5310189" y="5215612"/>
              <a:ext cx="274281" cy="137057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7" name="Rectangle 196"/>
            <p:cNvSpPr>
              <a:spLocks noChangeArrowheads="1"/>
            </p:cNvSpPr>
            <p:nvPr/>
          </p:nvSpPr>
          <p:spPr bwMode="auto">
            <a:xfrm>
              <a:off x="6738736" y="5210850"/>
              <a:ext cx="274281" cy="137057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178" name="RF2#1"/>
          <p:cNvSpPr>
            <a:spLocks noChangeArrowheads="1"/>
          </p:cNvSpPr>
          <p:nvPr/>
        </p:nvSpPr>
        <p:spPr bwMode="auto">
          <a:xfrm>
            <a:off x="1400730" y="3769990"/>
            <a:ext cx="2742810" cy="45685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2#1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sp>
        <p:nvSpPr>
          <p:cNvPr id="169" name="RF2#2"/>
          <p:cNvSpPr>
            <a:spLocks noChangeArrowheads="1"/>
          </p:cNvSpPr>
          <p:nvPr/>
        </p:nvSpPr>
        <p:spPr bwMode="auto">
          <a:xfrm>
            <a:off x="4248300" y="3769990"/>
            <a:ext cx="2742810" cy="45685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2#2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07" name="Group 306"/>
          <p:cNvGrpSpPr/>
          <p:nvPr/>
        </p:nvGrpSpPr>
        <p:grpSpPr>
          <a:xfrm>
            <a:off x="2457857" y="3769975"/>
            <a:ext cx="4555160" cy="1263820"/>
            <a:chOff x="2457857" y="3769975"/>
            <a:chExt cx="4555160" cy="1263820"/>
          </a:xfrm>
        </p:grpSpPr>
        <p:cxnSp>
          <p:nvCxnSpPr>
            <p:cNvPr id="132" name="RF2#2 Sum Down RF1#4"/>
            <p:cNvCxnSpPr/>
            <p:nvPr/>
          </p:nvCxnSpPr>
          <p:spPr>
            <a:xfrm rot="16200000" flipH="1">
              <a:off x="5862026" y="3878124"/>
              <a:ext cx="1122000" cy="905701"/>
            </a:xfrm>
            <a:prstGeom prst="curvedConnector3">
              <a:avLst>
                <a:gd name="adj1" fmla="val -20371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RF2#2 Sum Down RF1#3"/>
            <p:cNvCxnSpPr/>
            <p:nvPr/>
          </p:nvCxnSpPr>
          <p:spPr>
            <a:xfrm rot="16200000" flipH="1" flipV="1">
              <a:off x="5145372" y="4071935"/>
              <a:ext cx="1126762" cy="522846"/>
            </a:xfrm>
            <a:prstGeom prst="curvedConnector3">
              <a:avLst>
                <a:gd name="adj1" fmla="val -20285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RF2#1 Sum Down RF1#2"/>
            <p:cNvCxnSpPr/>
            <p:nvPr/>
          </p:nvCxnSpPr>
          <p:spPr>
            <a:xfrm rot="16200000" flipH="1">
              <a:off x="3007313" y="3885269"/>
              <a:ext cx="1126762" cy="896178"/>
            </a:xfrm>
            <a:prstGeom prst="curvedConnector3">
              <a:avLst>
                <a:gd name="adj1" fmla="val -20285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RF2#1 Sum Down RF1#1"/>
            <p:cNvCxnSpPr/>
            <p:nvPr/>
          </p:nvCxnSpPr>
          <p:spPr>
            <a:xfrm rot="16200000" flipH="1" flipV="1">
              <a:off x="2295421" y="4069553"/>
              <a:ext cx="1126762" cy="527608"/>
            </a:xfrm>
            <a:prstGeom prst="curvedConnector3">
              <a:avLst>
                <a:gd name="adj1" fmla="val -20285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9" name="Rectangle 228"/>
            <p:cNvSpPr>
              <a:spLocks noChangeArrowheads="1"/>
            </p:cNvSpPr>
            <p:nvPr/>
          </p:nvSpPr>
          <p:spPr bwMode="auto">
            <a:xfrm>
              <a:off x="2457857" y="4896738"/>
              <a:ext cx="274281" cy="137057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8" name="Rectangle 217"/>
            <p:cNvSpPr>
              <a:spLocks noChangeArrowheads="1"/>
            </p:cNvSpPr>
            <p:nvPr/>
          </p:nvSpPr>
          <p:spPr bwMode="auto">
            <a:xfrm>
              <a:off x="3881642" y="4896738"/>
              <a:ext cx="274281" cy="137057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7" name="Rectangle 206"/>
            <p:cNvSpPr>
              <a:spLocks noChangeArrowheads="1"/>
            </p:cNvSpPr>
            <p:nvPr/>
          </p:nvSpPr>
          <p:spPr bwMode="auto">
            <a:xfrm>
              <a:off x="5310189" y="4896738"/>
              <a:ext cx="274281" cy="137057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6" name="Rectangle 195"/>
            <p:cNvSpPr>
              <a:spLocks noChangeArrowheads="1"/>
            </p:cNvSpPr>
            <p:nvPr/>
          </p:nvSpPr>
          <p:spPr bwMode="auto">
            <a:xfrm>
              <a:off x="6738736" y="4891976"/>
              <a:ext cx="274281" cy="137057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83" name="Sum Out"/>
            <p:cNvSpPr>
              <a:spLocks noChangeArrowheads="1"/>
            </p:cNvSpPr>
            <p:nvPr/>
          </p:nvSpPr>
          <p:spPr bwMode="auto">
            <a:xfrm>
              <a:off x="2848324" y="3769976"/>
              <a:ext cx="548562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4" name="Sum Out"/>
            <p:cNvSpPr>
              <a:spLocks noChangeArrowheads="1"/>
            </p:cNvSpPr>
            <p:nvPr/>
          </p:nvSpPr>
          <p:spPr bwMode="auto">
            <a:xfrm>
              <a:off x="5695894" y="3769976"/>
              <a:ext cx="548562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324" name="Group 323"/>
          <p:cNvGrpSpPr/>
          <p:nvPr/>
        </p:nvGrpSpPr>
        <p:grpSpPr>
          <a:xfrm>
            <a:off x="3122604" y="3769975"/>
            <a:ext cx="3869471" cy="387405"/>
            <a:chOff x="3122604" y="3769975"/>
            <a:chExt cx="3869471" cy="387405"/>
          </a:xfrm>
        </p:grpSpPr>
        <p:cxnSp>
          <p:nvCxnSpPr>
            <p:cNvPr id="129" name="RF2#2 Sum Lat -&gt; RF2#1"/>
            <p:cNvCxnSpPr/>
            <p:nvPr/>
          </p:nvCxnSpPr>
          <p:spPr>
            <a:xfrm rot="16200000" flipH="1" flipV="1">
              <a:off x="4863640" y="3050842"/>
              <a:ext cx="387403" cy="1825669"/>
            </a:xfrm>
            <a:prstGeom prst="curvedConnector4">
              <a:avLst>
                <a:gd name="adj1" fmla="val -58999"/>
                <a:gd name="adj2" fmla="val 57512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RF2#1 Sum Lat -&gt; RF2#2"/>
            <p:cNvCxnSpPr/>
            <p:nvPr/>
          </p:nvCxnSpPr>
          <p:spPr>
            <a:xfrm rot="16200000" flipH="1">
              <a:off x="4863638" y="2028942"/>
              <a:ext cx="387404" cy="3869471"/>
            </a:xfrm>
            <a:prstGeom prst="curvedConnector4">
              <a:avLst>
                <a:gd name="adj1" fmla="val -58999"/>
                <a:gd name="adj2" fmla="val 105907"/>
              </a:avLst>
            </a:prstGeom>
            <a:ln w="25400">
              <a:solidFill>
                <a:srgbClr val="00B0F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1" name="Group 310"/>
          <p:cNvGrpSpPr/>
          <p:nvPr/>
        </p:nvGrpSpPr>
        <p:grpSpPr>
          <a:xfrm>
            <a:off x="3122604" y="3769976"/>
            <a:ext cx="3869472" cy="455933"/>
            <a:chOff x="3122604" y="3769976"/>
            <a:chExt cx="3869472" cy="455933"/>
          </a:xfrm>
        </p:grpSpPr>
        <p:cxnSp>
          <p:nvCxnSpPr>
            <p:cNvPr id="128" name="RF2#2 Sum Lat RF2#2"/>
            <p:cNvCxnSpPr/>
            <p:nvPr/>
          </p:nvCxnSpPr>
          <p:spPr>
            <a:xfrm rot="16200000" flipH="1">
              <a:off x="6287423" y="3452727"/>
              <a:ext cx="387404" cy="1021901"/>
            </a:xfrm>
            <a:prstGeom prst="curvedConnector4">
              <a:avLst>
                <a:gd name="adj1" fmla="val -58999"/>
                <a:gd name="adj2" fmla="val 122367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RF2#1 Sum Lat RF2#1"/>
            <p:cNvCxnSpPr/>
            <p:nvPr/>
          </p:nvCxnSpPr>
          <p:spPr>
            <a:xfrm rot="16200000" flipH="1">
              <a:off x="3439853" y="3452727"/>
              <a:ext cx="387404" cy="1021901"/>
            </a:xfrm>
            <a:prstGeom prst="curvedConnector4">
              <a:avLst>
                <a:gd name="adj1" fmla="val -58999"/>
                <a:gd name="adj2" fmla="val 122367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Sum Lat In"/>
            <p:cNvSpPr>
              <a:spLocks noChangeArrowheads="1"/>
            </p:cNvSpPr>
            <p:nvPr/>
          </p:nvSpPr>
          <p:spPr bwMode="auto">
            <a:xfrm>
              <a:off x="3595944" y="4088851"/>
              <a:ext cx="548562" cy="137058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7" name="Sum Lat In"/>
            <p:cNvSpPr>
              <a:spLocks noChangeArrowheads="1"/>
            </p:cNvSpPr>
            <p:nvPr/>
          </p:nvSpPr>
          <p:spPr bwMode="auto">
            <a:xfrm>
              <a:off x="6443514" y="4088851"/>
              <a:ext cx="548562" cy="137058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160" name="RF3"/>
          <p:cNvSpPr>
            <a:spLocks noChangeArrowheads="1"/>
          </p:cNvSpPr>
          <p:nvPr/>
        </p:nvSpPr>
        <p:spPr bwMode="auto">
          <a:xfrm>
            <a:off x="1445519" y="2670754"/>
            <a:ext cx="5485620" cy="45685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70000"/>
                </a:srgbClr>
              </a:gs>
              <a:gs pos="100000">
                <a:srgbClr val="FF0000">
                  <a:alpha val="70000"/>
                </a:srgbClr>
              </a:gs>
            </a:gsLst>
            <a:lin ang="0" scaled="1"/>
            <a:tileRect/>
          </a:gradFill>
          <a:ln w="254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RF Layer 3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12" name="Group 311"/>
          <p:cNvGrpSpPr/>
          <p:nvPr/>
        </p:nvGrpSpPr>
        <p:grpSpPr>
          <a:xfrm>
            <a:off x="415054" y="1541098"/>
            <a:ext cx="2127565" cy="1266700"/>
            <a:chOff x="415054" y="1541098"/>
            <a:chExt cx="2127565" cy="1266700"/>
          </a:xfrm>
        </p:grpSpPr>
        <p:sp>
          <p:nvSpPr>
            <p:cNvPr id="260" name="Shift Down In"/>
            <p:cNvSpPr>
              <a:spLocks noChangeArrowheads="1"/>
            </p:cNvSpPr>
            <p:nvPr/>
          </p:nvSpPr>
          <p:spPr bwMode="auto">
            <a:xfrm>
              <a:off x="415054" y="2645609"/>
              <a:ext cx="274009" cy="136950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4" name="Shift Down Out"/>
            <p:cNvSpPr>
              <a:spLocks noChangeArrowheads="1"/>
            </p:cNvSpPr>
            <p:nvPr/>
          </p:nvSpPr>
          <p:spPr bwMode="auto">
            <a:xfrm>
              <a:off x="415054" y="1861373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5" name="Shift Down In"/>
            <p:cNvSpPr>
              <a:spLocks noChangeArrowheads="1"/>
            </p:cNvSpPr>
            <p:nvPr/>
          </p:nvSpPr>
          <p:spPr bwMode="auto">
            <a:xfrm>
              <a:off x="415054" y="1541098"/>
              <a:ext cx="274009" cy="136950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44" name="MP-Plan Shift Down MP-Dist3"/>
            <p:cNvCxnSpPr/>
            <p:nvPr/>
          </p:nvCxnSpPr>
          <p:spPr>
            <a:xfrm rot="5400000">
              <a:off x="228414" y="2321965"/>
              <a:ext cx="647289" cy="12698"/>
            </a:xfrm>
            <a:prstGeom prst="curvedConnector3">
              <a:avLst/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MP-Plan Shift Down MP-Plan"/>
            <p:cNvCxnSpPr/>
            <p:nvPr/>
          </p:nvCxnSpPr>
          <p:spPr>
            <a:xfrm rot="5400000" flipH="1">
              <a:off x="323447" y="1769709"/>
              <a:ext cx="457222" cy="12698"/>
            </a:xfrm>
            <a:prstGeom prst="curvedConnector5">
              <a:avLst>
                <a:gd name="adj1" fmla="val -49990"/>
                <a:gd name="adj2" fmla="val 2878929"/>
                <a:gd name="adj3" fmla="val 14999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MPlanner Shift Down RF3"/>
            <p:cNvCxnSpPr/>
            <p:nvPr/>
          </p:nvCxnSpPr>
          <p:spPr>
            <a:xfrm rot="16200000" flipH="1">
              <a:off x="953072" y="1622455"/>
              <a:ext cx="658111" cy="1437136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1" name="Shift Down In"/>
            <p:cNvSpPr>
              <a:spLocks noChangeArrowheads="1"/>
            </p:cNvSpPr>
            <p:nvPr/>
          </p:nvSpPr>
          <p:spPr bwMode="auto">
            <a:xfrm>
              <a:off x="1445495" y="2670741"/>
              <a:ext cx="1097124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321" name="Group 320"/>
          <p:cNvGrpSpPr/>
          <p:nvPr/>
        </p:nvGrpSpPr>
        <p:grpSpPr>
          <a:xfrm>
            <a:off x="781687" y="1862973"/>
            <a:ext cx="3246645" cy="944825"/>
            <a:chOff x="781687" y="1862973"/>
            <a:chExt cx="3246645" cy="944825"/>
          </a:xfrm>
        </p:grpSpPr>
        <p:sp>
          <p:nvSpPr>
            <p:cNvPr id="257" name="Shift Up Out"/>
            <p:cNvSpPr>
              <a:spLocks noChangeArrowheads="1"/>
            </p:cNvSpPr>
            <p:nvPr/>
          </p:nvSpPr>
          <p:spPr bwMode="auto">
            <a:xfrm>
              <a:off x="784248" y="2645609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 dirty="0">
                  <a:effectLst/>
                  <a:latin typeface="Times New Roman"/>
                  <a:ea typeface="Calibri"/>
                </a:rPr>
                <a:t>Shift</a:t>
              </a:r>
              <a:endParaRPr lang="en-CA" sz="1200" dirty="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3" name="Shift Up In"/>
            <p:cNvSpPr>
              <a:spLocks noChangeArrowheads="1"/>
            </p:cNvSpPr>
            <p:nvPr/>
          </p:nvSpPr>
          <p:spPr bwMode="auto">
            <a:xfrm>
              <a:off x="781687" y="1862973"/>
              <a:ext cx="274009" cy="13694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 dirty="0">
                  <a:effectLst/>
                  <a:latin typeface="Times New Roman"/>
                  <a:ea typeface="Calibri"/>
                </a:rPr>
                <a:t>Shift</a:t>
              </a:r>
              <a:endParaRPr lang="en-CA" sz="1200" dirty="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37" name="MP-Dist3 Shift Up MP-Plan"/>
            <p:cNvCxnSpPr/>
            <p:nvPr/>
          </p:nvCxnSpPr>
          <p:spPr>
            <a:xfrm rot="16200000" flipV="1">
              <a:off x="597128" y="2321485"/>
              <a:ext cx="645688" cy="2561"/>
            </a:xfrm>
            <a:prstGeom prst="curvedConnector3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Shift Up Out"/>
            <p:cNvSpPr>
              <a:spLocks noChangeArrowheads="1"/>
            </p:cNvSpPr>
            <p:nvPr/>
          </p:nvSpPr>
          <p:spPr bwMode="auto">
            <a:xfrm>
              <a:off x="2931208" y="2670741"/>
              <a:ext cx="1097124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287" name="Group 286"/>
          <p:cNvGrpSpPr/>
          <p:nvPr/>
        </p:nvGrpSpPr>
        <p:grpSpPr>
          <a:xfrm>
            <a:off x="3595944" y="2670741"/>
            <a:ext cx="3396132" cy="1236294"/>
            <a:chOff x="3595944" y="2670741"/>
            <a:chExt cx="3396132" cy="1236294"/>
          </a:xfrm>
        </p:grpSpPr>
        <p:sp>
          <p:nvSpPr>
            <p:cNvPr id="185" name="Sum Down In"/>
            <p:cNvSpPr>
              <a:spLocks noChangeArrowheads="1"/>
            </p:cNvSpPr>
            <p:nvPr/>
          </p:nvSpPr>
          <p:spPr bwMode="auto">
            <a:xfrm>
              <a:off x="3595944" y="3769977"/>
              <a:ext cx="548562" cy="137058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6" name="Sum Domn In"/>
            <p:cNvSpPr>
              <a:spLocks noChangeArrowheads="1"/>
            </p:cNvSpPr>
            <p:nvPr/>
          </p:nvSpPr>
          <p:spPr bwMode="auto">
            <a:xfrm>
              <a:off x="6443514" y="3769977"/>
              <a:ext cx="548562" cy="137058"/>
            </a:xfrm>
            <a:prstGeom prst="rect">
              <a:avLst/>
            </a:prstGeom>
            <a:solidFill>
              <a:srgbClr val="FF00FF"/>
            </a:solidFill>
            <a:ln w="25400">
              <a:solidFill>
                <a:srgbClr val="FF00FF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36" name="RF3 Sum Down RF2#2"/>
            <p:cNvCxnSpPr/>
            <p:nvPr/>
          </p:nvCxnSpPr>
          <p:spPr>
            <a:xfrm rot="16200000" flipH="1">
              <a:off x="5253914" y="2306096"/>
              <a:ext cx="1099236" cy="1828526"/>
            </a:xfrm>
            <a:prstGeom prst="curvedConnector3">
              <a:avLst>
                <a:gd name="adj1" fmla="val -20793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RF3 Sum Down RF2#1"/>
            <p:cNvCxnSpPr/>
            <p:nvPr/>
          </p:nvCxnSpPr>
          <p:spPr>
            <a:xfrm rot="16200000" flipH="1" flipV="1">
              <a:off x="3830129" y="2710837"/>
              <a:ext cx="1099236" cy="1019044"/>
            </a:xfrm>
            <a:prstGeom prst="curvedConnector3">
              <a:avLst>
                <a:gd name="adj1" fmla="val -20793"/>
              </a:avLst>
            </a:prstGeom>
            <a:ln w="25400">
              <a:solidFill>
                <a:srgbClr val="FF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Sum Out"/>
            <p:cNvSpPr>
              <a:spLocks noChangeArrowheads="1"/>
            </p:cNvSpPr>
            <p:nvPr/>
          </p:nvSpPr>
          <p:spPr bwMode="auto">
            <a:xfrm>
              <a:off x="4340707" y="2670741"/>
              <a:ext cx="1097124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sp>
        <p:nvSpPr>
          <p:cNvPr id="167" name="Sum Down In"/>
          <p:cNvSpPr>
            <a:spLocks noChangeArrowheads="1"/>
          </p:cNvSpPr>
          <p:nvPr/>
        </p:nvSpPr>
        <p:spPr bwMode="auto">
          <a:xfrm>
            <a:off x="5835947" y="2670740"/>
            <a:ext cx="1097124" cy="137058"/>
          </a:xfrm>
          <a:prstGeom prst="rect">
            <a:avLst/>
          </a:prstGeom>
          <a:solidFill>
            <a:srgbClr val="FF00FF"/>
          </a:solidFill>
          <a:ln w="25400">
            <a:solidFill>
              <a:srgbClr val="FF00FF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>
                <a:effectLst/>
                <a:latin typeface="Times New Roman"/>
                <a:ea typeface="Calibri"/>
              </a:rPr>
              <a:t>Sum</a:t>
            </a:r>
            <a:endParaRPr lang="en-CA" sz="1200">
              <a:effectLst/>
              <a:latin typeface="Times New Roman"/>
              <a:ea typeface="Calibri"/>
            </a:endParaRPr>
          </a:p>
        </p:txBody>
      </p:sp>
      <p:grpSp>
        <p:nvGrpSpPr>
          <p:cNvPr id="308" name="Group 307"/>
          <p:cNvGrpSpPr/>
          <p:nvPr/>
        </p:nvGrpSpPr>
        <p:grpSpPr>
          <a:xfrm>
            <a:off x="4889268" y="2670740"/>
            <a:ext cx="2043803" cy="455932"/>
            <a:chOff x="4889268" y="2670740"/>
            <a:chExt cx="2043803" cy="455932"/>
          </a:xfrm>
        </p:grpSpPr>
        <p:cxnSp>
          <p:nvCxnSpPr>
            <p:cNvPr id="127" name="RF3 Sum Lat RF3"/>
            <p:cNvCxnSpPr/>
            <p:nvPr/>
          </p:nvCxnSpPr>
          <p:spPr>
            <a:xfrm rot="16200000" flipH="1">
              <a:off x="5717468" y="1842540"/>
              <a:ext cx="387402" cy="2043801"/>
            </a:xfrm>
            <a:prstGeom prst="curvedConnector4">
              <a:avLst>
                <a:gd name="adj1" fmla="val -83583"/>
                <a:gd name="adj2" fmla="val 111183"/>
              </a:avLst>
            </a:prstGeom>
            <a:ln w="254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Sum Lat In"/>
            <p:cNvSpPr>
              <a:spLocks noChangeArrowheads="1"/>
            </p:cNvSpPr>
            <p:nvPr/>
          </p:nvSpPr>
          <p:spPr bwMode="auto">
            <a:xfrm>
              <a:off x="5835947" y="2989614"/>
              <a:ext cx="1097124" cy="137058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00B0F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</p:grpSp>
      <p:grpSp>
        <p:nvGrpSpPr>
          <p:cNvPr id="285" name="Group 284"/>
          <p:cNvGrpSpPr/>
          <p:nvPr/>
        </p:nvGrpSpPr>
        <p:grpSpPr>
          <a:xfrm>
            <a:off x="3122605" y="2574915"/>
            <a:ext cx="5848046" cy="1195061"/>
            <a:chOff x="3122605" y="2574915"/>
            <a:chExt cx="5848046" cy="1195061"/>
          </a:xfrm>
        </p:grpSpPr>
        <p:sp>
          <p:nvSpPr>
            <p:cNvPr id="166" name="Sum Up In"/>
            <p:cNvSpPr>
              <a:spLocks noChangeArrowheads="1"/>
            </p:cNvSpPr>
            <p:nvPr/>
          </p:nvSpPr>
          <p:spPr bwMode="auto">
            <a:xfrm>
              <a:off x="4340707" y="2989616"/>
              <a:ext cx="1097124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9" name="Love3"/>
            <p:cNvSpPr/>
            <p:nvPr/>
          </p:nvSpPr>
          <p:spPr>
            <a:xfrm>
              <a:off x="7324965" y="2574915"/>
              <a:ext cx="1645686" cy="822872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CA" sz="1100">
                  <a:effectLst/>
                  <a:ea typeface="Calibri"/>
                  <a:cs typeface="Times New Roman"/>
                </a:rPr>
                <a:t> </a:t>
              </a:r>
            </a:p>
          </p:txBody>
        </p:sp>
        <p:cxnSp>
          <p:nvCxnSpPr>
            <p:cNvPr id="145" name="RF2#2 Sum Up RF3"/>
            <p:cNvCxnSpPr/>
            <p:nvPr/>
          </p:nvCxnSpPr>
          <p:spPr>
            <a:xfrm rot="16200000" flipV="1">
              <a:off x="5108070" y="2907870"/>
              <a:ext cx="643304" cy="1080906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RF2#1 Sum Up RF3"/>
            <p:cNvCxnSpPr/>
            <p:nvPr/>
          </p:nvCxnSpPr>
          <p:spPr>
            <a:xfrm rot="5400000" flipH="1" flipV="1">
              <a:off x="3684285" y="2564992"/>
              <a:ext cx="643304" cy="1766664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2" name="Group 321"/>
          <p:cNvGrpSpPr/>
          <p:nvPr/>
        </p:nvGrpSpPr>
        <p:grpSpPr>
          <a:xfrm>
            <a:off x="2086433" y="3613135"/>
            <a:ext cx="6884218" cy="1420660"/>
            <a:chOff x="2086433" y="3613135"/>
            <a:chExt cx="6884218" cy="1420660"/>
          </a:xfrm>
        </p:grpSpPr>
        <p:sp>
          <p:nvSpPr>
            <p:cNvPr id="227" name="Rectangle 226"/>
            <p:cNvSpPr>
              <a:spLocks noChangeArrowheads="1"/>
            </p:cNvSpPr>
            <p:nvPr/>
          </p:nvSpPr>
          <p:spPr bwMode="auto">
            <a:xfrm>
              <a:off x="2086433" y="4896738"/>
              <a:ext cx="274281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6" name="Rectangle 215"/>
            <p:cNvSpPr>
              <a:spLocks noChangeArrowheads="1"/>
            </p:cNvSpPr>
            <p:nvPr/>
          </p:nvSpPr>
          <p:spPr bwMode="auto">
            <a:xfrm>
              <a:off x="3510218" y="4896738"/>
              <a:ext cx="274281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5" name="Rectangle 204"/>
            <p:cNvSpPr>
              <a:spLocks noChangeArrowheads="1"/>
            </p:cNvSpPr>
            <p:nvPr/>
          </p:nvSpPr>
          <p:spPr bwMode="auto">
            <a:xfrm>
              <a:off x="4938765" y="4896738"/>
              <a:ext cx="274281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4" name="Rectangle 193"/>
            <p:cNvSpPr>
              <a:spLocks noChangeArrowheads="1"/>
            </p:cNvSpPr>
            <p:nvPr/>
          </p:nvSpPr>
          <p:spPr bwMode="auto">
            <a:xfrm>
              <a:off x="6367312" y="4891976"/>
              <a:ext cx="274281" cy="137057"/>
            </a:xfrm>
            <a:prstGeom prst="rect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8" name="Love2"/>
            <p:cNvSpPr/>
            <p:nvPr/>
          </p:nvSpPr>
          <p:spPr>
            <a:xfrm>
              <a:off x="7324965" y="3613135"/>
              <a:ext cx="1645686" cy="822872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CA" sz="110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184" name="Sum Up In"/>
            <p:cNvSpPr>
              <a:spLocks noChangeArrowheads="1"/>
            </p:cNvSpPr>
            <p:nvPr/>
          </p:nvSpPr>
          <p:spPr bwMode="auto">
            <a:xfrm>
              <a:off x="2848324" y="4088851"/>
              <a:ext cx="548562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5" name="Sum Up In"/>
            <p:cNvSpPr>
              <a:spLocks noChangeArrowheads="1"/>
            </p:cNvSpPr>
            <p:nvPr/>
          </p:nvSpPr>
          <p:spPr bwMode="auto">
            <a:xfrm>
              <a:off x="5695894" y="4088851"/>
              <a:ext cx="548562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47" name="RF1#4 Sum Up RF2#2"/>
            <p:cNvCxnSpPr/>
            <p:nvPr/>
          </p:nvCxnSpPr>
          <p:spPr>
            <a:xfrm rot="16200000" flipV="1">
              <a:off x="5904281" y="4291802"/>
              <a:ext cx="666069" cy="534277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RF1#3 Sum Up RF2#2"/>
            <p:cNvCxnSpPr/>
            <p:nvPr/>
          </p:nvCxnSpPr>
          <p:spPr>
            <a:xfrm rot="5400000" flipH="1" flipV="1">
              <a:off x="5187626" y="4114188"/>
              <a:ext cx="670831" cy="894270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RF1#2 Sum Up RF2#1"/>
            <p:cNvCxnSpPr/>
            <p:nvPr/>
          </p:nvCxnSpPr>
          <p:spPr>
            <a:xfrm rot="16200000" flipV="1">
              <a:off x="3049568" y="4298946"/>
              <a:ext cx="670831" cy="524753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RF1#1 Sum Up RF2#1"/>
            <p:cNvCxnSpPr/>
            <p:nvPr/>
          </p:nvCxnSpPr>
          <p:spPr>
            <a:xfrm rot="5400000" flipH="1" flipV="1">
              <a:off x="2337675" y="4111807"/>
              <a:ext cx="670831" cy="899032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9" name="Group 318"/>
          <p:cNvGrpSpPr/>
          <p:nvPr/>
        </p:nvGrpSpPr>
        <p:grpSpPr>
          <a:xfrm>
            <a:off x="778165" y="2966798"/>
            <a:ext cx="4761541" cy="940235"/>
            <a:chOff x="778165" y="2966798"/>
            <a:chExt cx="4761541" cy="940235"/>
          </a:xfrm>
        </p:grpSpPr>
        <p:sp>
          <p:nvSpPr>
            <p:cNvPr id="262" name="Shift Up Out"/>
            <p:cNvSpPr>
              <a:spLocks noChangeArrowheads="1"/>
            </p:cNvSpPr>
            <p:nvPr/>
          </p:nvSpPr>
          <p:spPr bwMode="auto">
            <a:xfrm>
              <a:off x="782663" y="3751304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8" name="Shift Up In"/>
            <p:cNvSpPr>
              <a:spLocks noChangeArrowheads="1"/>
            </p:cNvSpPr>
            <p:nvPr/>
          </p:nvSpPr>
          <p:spPr bwMode="auto">
            <a:xfrm>
              <a:off x="778165" y="2966798"/>
              <a:ext cx="274009" cy="13694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38" name="MP-Dist2 Shift Up MP-Dist3"/>
            <p:cNvCxnSpPr/>
            <p:nvPr/>
          </p:nvCxnSpPr>
          <p:spPr>
            <a:xfrm rot="16200000" flipV="1">
              <a:off x="593641" y="3425277"/>
              <a:ext cx="647556" cy="4498"/>
            </a:xfrm>
            <a:prstGeom prst="curvedConnector3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Shift Up Out"/>
            <p:cNvSpPr>
              <a:spLocks noChangeArrowheads="1"/>
            </p:cNvSpPr>
            <p:nvPr/>
          </p:nvSpPr>
          <p:spPr bwMode="auto">
            <a:xfrm>
              <a:off x="2143574" y="3769976"/>
              <a:ext cx="548562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2" name="Shift Up Out"/>
            <p:cNvSpPr>
              <a:spLocks noChangeArrowheads="1"/>
            </p:cNvSpPr>
            <p:nvPr/>
          </p:nvSpPr>
          <p:spPr bwMode="auto">
            <a:xfrm>
              <a:off x="4991144" y="3769976"/>
              <a:ext cx="548562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64" name="Shift Up In"/>
            <p:cNvSpPr>
              <a:spLocks noChangeArrowheads="1"/>
            </p:cNvSpPr>
            <p:nvPr/>
          </p:nvSpPr>
          <p:spPr bwMode="auto">
            <a:xfrm>
              <a:off x="2931208" y="2989616"/>
              <a:ext cx="1097124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51" name="RF2#1 Shift Up RF3"/>
            <p:cNvCxnSpPr/>
            <p:nvPr/>
          </p:nvCxnSpPr>
          <p:spPr>
            <a:xfrm rot="5400000" flipH="1" flipV="1">
              <a:off x="2627160" y="2917367"/>
              <a:ext cx="643304" cy="1061914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 317"/>
          <p:cNvGrpSpPr/>
          <p:nvPr/>
        </p:nvGrpSpPr>
        <p:grpSpPr>
          <a:xfrm>
            <a:off x="781977" y="4069956"/>
            <a:ext cx="5507241" cy="963839"/>
            <a:chOff x="781977" y="4069956"/>
            <a:chExt cx="5507241" cy="963839"/>
          </a:xfrm>
        </p:grpSpPr>
        <p:sp>
          <p:nvSpPr>
            <p:cNvPr id="267" name="Shift Up Out"/>
            <p:cNvSpPr>
              <a:spLocks noChangeArrowheads="1"/>
            </p:cNvSpPr>
            <p:nvPr/>
          </p:nvSpPr>
          <p:spPr bwMode="auto">
            <a:xfrm>
              <a:off x="782663" y="4863044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63" name="Shift Up In"/>
            <p:cNvSpPr>
              <a:spLocks noChangeArrowheads="1"/>
            </p:cNvSpPr>
            <p:nvPr/>
          </p:nvSpPr>
          <p:spPr bwMode="auto">
            <a:xfrm>
              <a:off x="781977" y="4069956"/>
              <a:ext cx="274009" cy="136949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39" name="MP-Dist1 Shift Up MP-Dist2"/>
            <p:cNvCxnSpPr/>
            <p:nvPr/>
          </p:nvCxnSpPr>
          <p:spPr>
            <a:xfrm rot="16200000" flipV="1">
              <a:off x="591255" y="4534632"/>
              <a:ext cx="656138" cy="686"/>
            </a:xfrm>
            <a:prstGeom prst="curvedConnector3">
              <a:avLst/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Rectangle 222"/>
            <p:cNvSpPr>
              <a:spLocks noChangeArrowheads="1"/>
            </p:cNvSpPr>
            <p:nvPr/>
          </p:nvSpPr>
          <p:spPr bwMode="auto">
            <a:xfrm>
              <a:off x="1734058" y="4896738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>
              <a:off x="3157843" y="4896738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1" name="Rectangle 200"/>
            <p:cNvSpPr>
              <a:spLocks noChangeArrowheads="1"/>
            </p:cNvSpPr>
            <p:nvPr/>
          </p:nvSpPr>
          <p:spPr bwMode="auto">
            <a:xfrm>
              <a:off x="4586390" y="4896738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0" name="Rectangle 189"/>
            <p:cNvSpPr>
              <a:spLocks noChangeArrowheads="1"/>
            </p:cNvSpPr>
            <p:nvPr/>
          </p:nvSpPr>
          <p:spPr bwMode="auto">
            <a:xfrm>
              <a:off x="6014937" y="4891976"/>
              <a:ext cx="274281" cy="137057"/>
            </a:xfrm>
            <a:prstGeom prst="rect">
              <a:avLst/>
            </a:prstGeom>
            <a:noFill/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82" name="Shift Up In"/>
            <p:cNvSpPr>
              <a:spLocks noChangeArrowheads="1"/>
            </p:cNvSpPr>
            <p:nvPr/>
          </p:nvSpPr>
          <p:spPr bwMode="auto">
            <a:xfrm>
              <a:off x="2143574" y="4088851"/>
              <a:ext cx="548562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3" name="Shift Up In"/>
            <p:cNvSpPr>
              <a:spLocks noChangeArrowheads="1"/>
            </p:cNvSpPr>
            <p:nvPr/>
          </p:nvSpPr>
          <p:spPr bwMode="auto">
            <a:xfrm>
              <a:off x="4991144" y="4088851"/>
              <a:ext cx="548562" cy="137057"/>
            </a:xfrm>
            <a:prstGeom prst="rect">
              <a:avLst/>
            </a:prstGeom>
            <a:solidFill>
              <a:schemeClr val="accent4"/>
            </a:solidFill>
            <a:ln w="25400">
              <a:solidFill>
                <a:schemeClr val="accent4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52" name="RF1#3 Shift Up RF2#2"/>
            <p:cNvCxnSpPr/>
            <p:nvPr/>
          </p:nvCxnSpPr>
          <p:spPr>
            <a:xfrm rot="5400000" flipH="1" flipV="1">
              <a:off x="4659064" y="4290375"/>
              <a:ext cx="670831" cy="541895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RF1#1 Shift Up RF2#1"/>
            <p:cNvCxnSpPr/>
            <p:nvPr/>
          </p:nvCxnSpPr>
          <p:spPr>
            <a:xfrm rot="5400000" flipH="1" flipV="1">
              <a:off x="1809112" y="4287995"/>
              <a:ext cx="670831" cy="546657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4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6" name="Group 325"/>
          <p:cNvGrpSpPr/>
          <p:nvPr/>
        </p:nvGrpSpPr>
        <p:grpSpPr>
          <a:xfrm>
            <a:off x="415054" y="4069956"/>
            <a:ext cx="5502740" cy="963839"/>
            <a:chOff x="415054" y="4069956"/>
            <a:chExt cx="5502740" cy="963839"/>
          </a:xfrm>
        </p:grpSpPr>
        <p:sp>
          <p:nvSpPr>
            <p:cNvPr id="210" name="Rectangle 209"/>
            <p:cNvSpPr>
              <a:spLocks noChangeArrowheads="1"/>
            </p:cNvSpPr>
            <p:nvPr/>
          </p:nvSpPr>
          <p:spPr bwMode="auto">
            <a:xfrm>
              <a:off x="2786419" y="4896738"/>
              <a:ext cx="274281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70" name="Shift Down In"/>
            <p:cNvSpPr>
              <a:spLocks noChangeArrowheads="1"/>
            </p:cNvSpPr>
            <p:nvPr/>
          </p:nvSpPr>
          <p:spPr bwMode="auto">
            <a:xfrm>
              <a:off x="415054" y="4861776"/>
              <a:ext cx="274009" cy="136948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64" name="Shift Down Out"/>
            <p:cNvSpPr>
              <a:spLocks noChangeArrowheads="1"/>
            </p:cNvSpPr>
            <p:nvPr/>
          </p:nvSpPr>
          <p:spPr bwMode="auto">
            <a:xfrm>
              <a:off x="416322" y="4069956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42" name="MP-Dist2 Shift Down MP-Dist1"/>
            <p:cNvCxnSpPr/>
            <p:nvPr/>
          </p:nvCxnSpPr>
          <p:spPr>
            <a:xfrm rot="5400000">
              <a:off x="225257" y="4533707"/>
              <a:ext cx="654870" cy="1268"/>
            </a:xfrm>
            <a:prstGeom prst="curvedConnector3">
              <a:avLst/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>
              <a:spLocks noChangeArrowheads="1"/>
            </p:cNvSpPr>
            <p:nvPr/>
          </p:nvSpPr>
          <p:spPr bwMode="auto">
            <a:xfrm>
              <a:off x="1362634" y="4896738"/>
              <a:ext cx="274281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9" name="Rectangle 198"/>
            <p:cNvSpPr>
              <a:spLocks noChangeArrowheads="1"/>
            </p:cNvSpPr>
            <p:nvPr/>
          </p:nvSpPr>
          <p:spPr bwMode="auto">
            <a:xfrm>
              <a:off x="4214966" y="4896738"/>
              <a:ext cx="274281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88" name="Rectangle 187"/>
            <p:cNvSpPr>
              <a:spLocks noChangeArrowheads="1"/>
            </p:cNvSpPr>
            <p:nvPr/>
          </p:nvSpPr>
          <p:spPr bwMode="auto">
            <a:xfrm>
              <a:off x="5643513" y="4891976"/>
              <a:ext cx="274281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80" name="Shift Down Out"/>
            <p:cNvSpPr>
              <a:spLocks noChangeArrowheads="1"/>
            </p:cNvSpPr>
            <p:nvPr/>
          </p:nvSpPr>
          <p:spPr bwMode="auto">
            <a:xfrm>
              <a:off x="1400734" y="4088851"/>
              <a:ext cx="548562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1" name="Shift Down Out"/>
            <p:cNvSpPr>
              <a:spLocks noChangeArrowheads="1"/>
            </p:cNvSpPr>
            <p:nvPr/>
          </p:nvSpPr>
          <p:spPr bwMode="auto">
            <a:xfrm>
              <a:off x="4248308" y="4088851"/>
              <a:ext cx="548562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54" name="RF2#2 Shift Down RF1#4"/>
            <p:cNvCxnSpPr/>
            <p:nvPr/>
          </p:nvCxnSpPr>
          <p:spPr>
            <a:xfrm rot="16200000" flipH="1">
              <a:off x="4818587" y="3929909"/>
              <a:ext cx="666069" cy="1258064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RF2#2 Shift Down RF1#3"/>
            <p:cNvCxnSpPr/>
            <p:nvPr/>
          </p:nvCxnSpPr>
          <p:spPr>
            <a:xfrm rot="5400000">
              <a:off x="4101934" y="4476081"/>
              <a:ext cx="670831" cy="170483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RF2#1 Shift Down RF1#2"/>
            <p:cNvCxnSpPr/>
            <p:nvPr/>
          </p:nvCxnSpPr>
          <p:spPr>
            <a:xfrm rot="16200000" flipH="1">
              <a:off x="1963873" y="3937050"/>
              <a:ext cx="670831" cy="1248544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RF2#1 Shift Down RF1#1"/>
            <p:cNvCxnSpPr/>
            <p:nvPr/>
          </p:nvCxnSpPr>
          <p:spPr>
            <a:xfrm rot="5400000">
              <a:off x="1251980" y="4473701"/>
              <a:ext cx="670831" cy="175241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 312"/>
          <p:cNvGrpSpPr/>
          <p:nvPr/>
        </p:nvGrpSpPr>
        <p:grpSpPr>
          <a:xfrm>
            <a:off x="415054" y="2966797"/>
            <a:ext cx="4381812" cy="940236"/>
            <a:chOff x="415054" y="2966797"/>
            <a:chExt cx="4381812" cy="940236"/>
          </a:xfrm>
        </p:grpSpPr>
        <p:sp>
          <p:nvSpPr>
            <p:cNvPr id="265" name="Shift Down In"/>
            <p:cNvSpPr>
              <a:spLocks noChangeArrowheads="1"/>
            </p:cNvSpPr>
            <p:nvPr/>
          </p:nvSpPr>
          <p:spPr bwMode="auto">
            <a:xfrm>
              <a:off x="416322" y="3751304"/>
              <a:ext cx="274009" cy="136950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59" name="Shift Down Out"/>
            <p:cNvSpPr>
              <a:spLocks noChangeArrowheads="1"/>
            </p:cNvSpPr>
            <p:nvPr/>
          </p:nvSpPr>
          <p:spPr bwMode="auto">
            <a:xfrm>
              <a:off x="415054" y="2966797"/>
              <a:ext cx="274009" cy="136949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243" name="MP-Dist3 Shift Down MP-Dist2"/>
            <p:cNvCxnSpPr/>
            <p:nvPr/>
          </p:nvCxnSpPr>
          <p:spPr>
            <a:xfrm rot="16200000" flipH="1">
              <a:off x="228914" y="3426891"/>
              <a:ext cx="647557" cy="1268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9" name="Shift Down In"/>
            <p:cNvSpPr>
              <a:spLocks noChangeArrowheads="1"/>
            </p:cNvSpPr>
            <p:nvPr/>
          </p:nvSpPr>
          <p:spPr bwMode="auto">
            <a:xfrm>
              <a:off x="1400734" y="3769976"/>
              <a:ext cx="548562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70" name="Shift Down in"/>
            <p:cNvSpPr>
              <a:spLocks noChangeArrowheads="1"/>
            </p:cNvSpPr>
            <p:nvPr/>
          </p:nvSpPr>
          <p:spPr bwMode="auto">
            <a:xfrm>
              <a:off x="4248304" y="3769976"/>
              <a:ext cx="548562" cy="137057"/>
            </a:xfrm>
            <a:prstGeom prst="rect">
              <a:avLst/>
            </a:prstGeom>
            <a:solidFill>
              <a:schemeClr val="accent6"/>
            </a:solidFill>
            <a:ln w="25400">
              <a:solidFill>
                <a:schemeClr val="accent6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62" name="Shift Down Out"/>
            <p:cNvSpPr>
              <a:spLocks noChangeArrowheads="1"/>
            </p:cNvSpPr>
            <p:nvPr/>
          </p:nvSpPr>
          <p:spPr bwMode="auto">
            <a:xfrm>
              <a:off x="1445495" y="2989616"/>
              <a:ext cx="1097124" cy="137057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Shift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158" name="RF3 Shift Down RF2#2"/>
            <p:cNvCxnSpPr/>
            <p:nvPr/>
          </p:nvCxnSpPr>
          <p:spPr>
            <a:xfrm rot="16200000" flipH="1">
              <a:off x="2936669" y="2184059"/>
              <a:ext cx="643304" cy="2528529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RF3 Shift Down RF2#1"/>
            <p:cNvCxnSpPr/>
            <p:nvPr/>
          </p:nvCxnSpPr>
          <p:spPr>
            <a:xfrm rot="5400000">
              <a:off x="1512884" y="3288803"/>
              <a:ext cx="643304" cy="319042"/>
            </a:xfrm>
            <a:prstGeom prst="curvedConnector3">
              <a:avLst>
                <a:gd name="adj1" fmla="val 50000"/>
              </a:avLst>
            </a:prstGeom>
            <a:ln w="25400">
              <a:solidFill>
                <a:schemeClr val="accent6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95885" y="603249"/>
            <a:ext cx="8933181" cy="5965824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305494" y="5716394"/>
            <a:ext cx="5980532" cy="775532"/>
          </a:xfrm>
          <a:prstGeom prst="rect">
            <a:avLst/>
          </a:prstGeom>
          <a:solidFill>
            <a:schemeClr val="tx1">
              <a:alpha val="20000"/>
            </a:schemeClr>
          </a:solidFill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  <p:txBody>
          <a:bodyPr rot="0" vert="horz" wrap="square" lIns="91440" tIns="45720" rIns="91440" bIns="45720" anchor="ctr" anchorCtr="0" upright="1">
            <a:noAutofit/>
          </a:bodyPr>
          <a:lstStyle/>
          <a:p>
            <a:endParaRPr lang="en-CA"/>
          </a:p>
        </p:txBody>
      </p:sp>
      <p:sp>
        <p:nvSpPr>
          <p:cNvPr id="72" name="Text Box 2610"/>
          <p:cNvSpPr txBox="1">
            <a:spLocks noChangeArrowheads="1"/>
          </p:cNvSpPr>
          <p:nvPr/>
        </p:nvSpPr>
        <p:spPr bwMode="auto">
          <a:xfrm>
            <a:off x="3191177" y="6268759"/>
            <a:ext cx="2119660" cy="21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100">
                <a:effectLst/>
                <a:latin typeface="Calibri"/>
                <a:ea typeface="Calibri"/>
                <a:cs typeface="Times New Roman"/>
              </a:rPr>
              <a:t>Photoreceptors - heterogeneous</a:t>
            </a:r>
          </a:p>
        </p:txBody>
      </p:sp>
      <p:grpSp>
        <p:nvGrpSpPr>
          <p:cNvPr id="316" name="Group 315"/>
          <p:cNvGrpSpPr/>
          <p:nvPr/>
        </p:nvGrpSpPr>
        <p:grpSpPr>
          <a:xfrm>
            <a:off x="1386444" y="5718150"/>
            <a:ext cx="7584207" cy="822872"/>
            <a:chOff x="1386444" y="5718150"/>
            <a:chExt cx="7584207" cy="822872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434011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4305443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181635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414981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3667358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3924497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543551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3795927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4053065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286412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3167366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2400713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914990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3038798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2276906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148336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2781659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57852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2529282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686388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4562581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5195903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067334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4943527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814957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5443518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4" name="Rectangle 73"/>
            <p:cNvSpPr>
              <a:spLocks noChangeArrowheads="1"/>
            </p:cNvSpPr>
            <p:nvPr/>
          </p:nvSpPr>
          <p:spPr bwMode="auto">
            <a:xfrm>
              <a:off x="5319710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5953033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6" name="Rectangle 75"/>
            <p:cNvSpPr>
              <a:spLocks noChangeArrowheads="1"/>
            </p:cNvSpPr>
            <p:nvPr/>
          </p:nvSpPr>
          <p:spPr bwMode="auto">
            <a:xfrm>
              <a:off x="5824464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5700656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78" name="Rectangle 77"/>
            <p:cNvSpPr>
              <a:spLocks noChangeArrowheads="1"/>
            </p:cNvSpPr>
            <p:nvPr/>
          </p:nvSpPr>
          <p:spPr bwMode="auto">
            <a:xfrm>
              <a:off x="5572088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auto">
            <a:xfrm>
              <a:off x="6205410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auto">
            <a:xfrm>
              <a:off x="6081602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auto">
            <a:xfrm>
              <a:off x="6714925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auto">
            <a:xfrm>
              <a:off x="6586355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auto">
            <a:xfrm>
              <a:off x="6462548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auto">
            <a:xfrm>
              <a:off x="6333979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auto">
            <a:xfrm>
              <a:off x="1638822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auto">
            <a:xfrm>
              <a:off x="1515014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auto">
            <a:xfrm>
              <a:off x="1386444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auto">
            <a:xfrm>
              <a:off x="2019767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auto">
            <a:xfrm>
              <a:off x="1895960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1767390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095871" y="6068765"/>
              <a:ext cx="126347" cy="13015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6967301" y="6068765"/>
              <a:ext cx="126347" cy="130155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6843494" y="6068765"/>
              <a:ext cx="126347" cy="13015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en-CA"/>
            </a:p>
          </p:txBody>
        </p:sp>
        <p:sp>
          <p:nvSpPr>
            <p:cNvPr id="6" name="LoveP"/>
            <p:cNvSpPr/>
            <p:nvPr/>
          </p:nvSpPr>
          <p:spPr>
            <a:xfrm>
              <a:off x="7324965" y="5718150"/>
              <a:ext cx="1645686" cy="822872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CA" sz="1100">
                  <a:effectLst/>
                  <a:ea typeface="Calibri"/>
                  <a:cs typeface="Times New Roman"/>
                </a:rPr>
                <a:t> </a:t>
              </a:r>
            </a:p>
          </p:txBody>
        </p:sp>
      </p:grpSp>
      <p:grpSp>
        <p:nvGrpSpPr>
          <p:cNvPr id="282" name="Group 281"/>
          <p:cNvGrpSpPr/>
          <p:nvPr/>
        </p:nvGrpSpPr>
        <p:grpSpPr>
          <a:xfrm>
            <a:off x="1449619" y="4718030"/>
            <a:ext cx="7521032" cy="1350735"/>
            <a:chOff x="1449619" y="4718030"/>
            <a:chExt cx="7521032" cy="1350735"/>
          </a:xfrm>
        </p:grpSpPr>
        <p:sp>
          <p:nvSpPr>
            <p:cNvPr id="7" name="Love1"/>
            <p:cNvSpPr/>
            <p:nvPr/>
          </p:nvSpPr>
          <p:spPr>
            <a:xfrm>
              <a:off x="7324965" y="4718030"/>
              <a:ext cx="1645686" cy="822872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CA" sz="1100">
                  <a:effectLst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228" name="Rectangle 227"/>
            <p:cNvSpPr>
              <a:spLocks noChangeArrowheads="1"/>
            </p:cNvSpPr>
            <p:nvPr/>
          </p:nvSpPr>
          <p:spPr bwMode="auto">
            <a:xfrm>
              <a:off x="2086433" y="5215612"/>
              <a:ext cx="274281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17" name="Rectangle 216"/>
            <p:cNvSpPr>
              <a:spLocks noChangeArrowheads="1"/>
            </p:cNvSpPr>
            <p:nvPr/>
          </p:nvSpPr>
          <p:spPr bwMode="auto">
            <a:xfrm>
              <a:off x="3510218" y="5215612"/>
              <a:ext cx="274281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206" name="Rectangle 205"/>
            <p:cNvSpPr>
              <a:spLocks noChangeArrowheads="1"/>
            </p:cNvSpPr>
            <p:nvPr/>
          </p:nvSpPr>
          <p:spPr bwMode="auto">
            <a:xfrm>
              <a:off x="4938765" y="5215612"/>
              <a:ext cx="274281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sp>
          <p:nvSpPr>
            <p:cNvPr id="195" name="Rectangle 194"/>
            <p:cNvSpPr>
              <a:spLocks noChangeArrowheads="1"/>
            </p:cNvSpPr>
            <p:nvPr/>
          </p:nvSpPr>
          <p:spPr bwMode="auto">
            <a:xfrm>
              <a:off x="6367312" y="5210850"/>
              <a:ext cx="274281" cy="137057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xtLst/>
          </p:spPr>
          <p:txBody>
            <a:bodyPr rot="0" vert="horz" wrap="square" lIns="0" tIns="0" rIns="0" bIns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800">
                  <a:effectLst/>
                  <a:latin typeface="Times New Roman"/>
                  <a:ea typeface="Calibri"/>
                </a:rPr>
                <a:t>Sum</a:t>
              </a:r>
              <a:endParaRPr lang="en-CA" sz="1200">
                <a:effectLst/>
                <a:latin typeface="Times New Roman"/>
                <a:ea typeface="Calibri"/>
              </a:endParaRPr>
            </a:p>
          </p:txBody>
        </p:sp>
        <p:cxnSp>
          <p:nvCxnSpPr>
            <p:cNvPr id="45" name="AutoShape 2580"/>
            <p:cNvCxnSpPr>
              <a:cxnSpLocks noChangeShapeType="1"/>
            </p:cNvCxnSpPr>
            <p:nvPr/>
          </p:nvCxnSpPr>
          <p:spPr bwMode="auto">
            <a:xfrm flipV="1">
              <a:off x="2211510" y="5341915"/>
              <a:ext cx="16826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AutoShape 2581"/>
            <p:cNvCxnSpPr>
              <a:cxnSpLocks noChangeShapeType="1"/>
            </p:cNvCxnSpPr>
            <p:nvPr/>
          </p:nvCxnSpPr>
          <p:spPr bwMode="auto">
            <a:xfrm flipH="1" flipV="1">
              <a:off x="2228336" y="5341915"/>
              <a:ext cx="111744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AutoShape 2582"/>
            <p:cNvCxnSpPr>
              <a:cxnSpLocks noChangeShapeType="1"/>
            </p:cNvCxnSpPr>
            <p:nvPr/>
          </p:nvCxnSpPr>
          <p:spPr bwMode="auto">
            <a:xfrm flipH="1" flipV="1">
              <a:off x="2228336" y="5341915"/>
              <a:ext cx="235552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2583"/>
            <p:cNvCxnSpPr>
              <a:cxnSpLocks noChangeShapeType="1"/>
            </p:cNvCxnSpPr>
            <p:nvPr/>
          </p:nvCxnSpPr>
          <p:spPr bwMode="auto">
            <a:xfrm flipH="1" flipV="1">
              <a:off x="2228336" y="5341915"/>
              <a:ext cx="36412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2584"/>
            <p:cNvCxnSpPr>
              <a:cxnSpLocks noChangeShapeType="1"/>
            </p:cNvCxnSpPr>
            <p:nvPr/>
          </p:nvCxnSpPr>
          <p:spPr bwMode="auto">
            <a:xfrm flipH="1" flipV="1">
              <a:off x="2228336" y="5341915"/>
              <a:ext cx="49269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AutoShape 2585"/>
            <p:cNvCxnSpPr>
              <a:cxnSpLocks noChangeShapeType="1"/>
            </p:cNvCxnSpPr>
            <p:nvPr/>
          </p:nvCxnSpPr>
          <p:spPr bwMode="auto">
            <a:xfrm flipV="1">
              <a:off x="2844833" y="5341915"/>
              <a:ext cx="807288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AutoShape 2586"/>
            <p:cNvCxnSpPr>
              <a:cxnSpLocks noChangeShapeType="1"/>
            </p:cNvCxnSpPr>
            <p:nvPr/>
          </p:nvCxnSpPr>
          <p:spPr bwMode="auto">
            <a:xfrm flipH="1" flipV="1">
              <a:off x="2228336" y="5341915"/>
              <a:ext cx="61649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AutoShape 2587"/>
            <p:cNvCxnSpPr>
              <a:cxnSpLocks noChangeShapeType="1"/>
            </p:cNvCxnSpPr>
            <p:nvPr/>
          </p:nvCxnSpPr>
          <p:spPr bwMode="auto">
            <a:xfrm flipV="1">
              <a:off x="2978164" y="5341915"/>
              <a:ext cx="67395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AutoShape 2588"/>
            <p:cNvCxnSpPr>
              <a:cxnSpLocks noChangeShapeType="1"/>
            </p:cNvCxnSpPr>
            <p:nvPr/>
          </p:nvCxnSpPr>
          <p:spPr bwMode="auto">
            <a:xfrm flipH="1" flipV="1">
              <a:off x="3652121" y="5341915"/>
              <a:ext cx="78411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2589"/>
            <p:cNvCxnSpPr>
              <a:cxnSpLocks noChangeShapeType="1"/>
            </p:cNvCxnSpPr>
            <p:nvPr/>
          </p:nvCxnSpPr>
          <p:spPr bwMode="auto">
            <a:xfrm flipV="1">
              <a:off x="3606725" y="5341915"/>
              <a:ext cx="4539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AutoShape 2590"/>
            <p:cNvCxnSpPr>
              <a:cxnSpLocks noChangeShapeType="1"/>
            </p:cNvCxnSpPr>
            <p:nvPr/>
          </p:nvCxnSpPr>
          <p:spPr bwMode="auto">
            <a:xfrm flipV="1">
              <a:off x="3478155" y="5341915"/>
              <a:ext cx="173966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AutoShape 2591"/>
            <p:cNvCxnSpPr>
              <a:cxnSpLocks noChangeShapeType="1"/>
            </p:cNvCxnSpPr>
            <p:nvPr/>
          </p:nvCxnSpPr>
          <p:spPr bwMode="auto">
            <a:xfrm flipV="1">
              <a:off x="3349586" y="5341915"/>
              <a:ext cx="302535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AutoShape 2592"/>
            <p:cNvCxnSpPr>
              <a:cxnSpLocks noChangeShapeType="1"/>
            </p:cNvCxnSpPr>
            <p:nvPr/>
          </p:nvCxnSpPr>
          <p:spPr bwMode="auto">
            <a:xfrm flipV="1">
              <a:off x="3230540" y="5341915"/>
              <a:ext cx="421581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8" name="AutoShape 2593"/>
            <p:cNvCxnSpPr>
              <a:cxnSpLocks noChangeShapeType="1"/>
            </p:cNvCxnSpPr>
            <p:nvPr/>
          </p:nvCxnSpPr>
          <p:spPr bwMode="auto">
            <a:xfrm flipV="1">
              <a:off x="3101972" y="5341915"/>
              <a:ext cx="55015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2594"/>
            <p:cNvCxnSpPr>
              <a:cxnSpLocks noChangeShapeType="1"/>
            </p:cNvCxnSpPr>
            <p:nvPr/>
          </p:nvCxnSpPr>
          <p:spPr bwMode="auto">
            <a:xfrm flipH="1" flipV="1">
              <a:off x="5080668" y="5341915"/>
              <a:ext cx="4984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AutoShape 2595"/>
            <p:cNvCxnSpPr>
              <a:cxnSpLocks noChangeShapeType="1"/>
            </p:cNvCxnSpPr>
            <p:nvPr/>
          </p:nvCxnSpPr>
          <p:spPr bwMode="auto">
            <a:xfrm flipH="1" flipV="1">
              <a:off x="5080668" y="5341915"/>
              <a:ext cx="178409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" name="AutoShape 2596"/>
            <p:cNvCxnSpPr>
              <a:cxnSpLocks noChangeShapeType="1"/>
            </p:cNvCxnSpPr>
            <p:nvPr/>
          </p:nvCxnSpPr>
          <p:spPr bwMode="auto">
            <a:xfrm flipV="1">
              <a:off x="5006701" y="5341915"/>
              <a:ext cx="7396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AutoShape 2597"/>
            <p:cNvCxnSpPr>
              <a:cxnSpLocks noChangeShapeType="1"/>
            </p:cNvCxnSpPr>
            <p:nvPr/>
          </p:nvCxnSpPr>
          <p:spPr bwMode="auto">
            <a:xfrm flipV="1">
              <a:off x="4878131" y="5341915"/>
              <a:ext cx="20253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2598"/>
            <p:cNvCxnSpPr>
              <a:cxnSpLocks noChangeShapeType="1"/>
            </p:cNvCxnSpPr>
            <p:nvPr/>
          </p:nvCxnSpPr>
          <p:spPr bwMode="auto">
            <a:xfrm flipV="1">
              <a:off x="4749563" y="5341915"/>
              <a:ext cx="331106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" name="AutoShape 2600"/>
            <p:cNvCxnSpPr>
              <a:cxnSpLocks noChangeShapeType="1"/>
            </p:cNvCxnSpPr>
            <p:nvPr/>
          </p:nvCxnSpPr>
          <p:spPr bwMode="auto">
            <a:xfrm flipH="1" flipV="1">
              <a:off x="3652121" y="5341915"/>
              <a:ext cx="20698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AutoShape 2601"/>
            <p:cNvCxnSpPr>
              <a:cxnSpLocks noChangeShapeType="1"/>
            </p:cNvCxnSpPr>
            <p:nvPr/>
          </p:nvCxnSpPr>
          <p:spPr bwMode="auto">
            <a:xfrm flipH="1" flipV="1">
              <a:off x="3652121" y="5341915"/>
              <a:ext cx="335549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6" name="AutoShape 2602"/>
            <p:cNvCxnSpPr>
              <a:cxnSpLocks noChangeShapeType="1"/>
            </p:cNvCxnSpPr>
            <p:nvPr/>
          </p:nvCxnSpPr>
          <p:spPr bwMode="auto">
            <a:xfrm flipH="1" flipV="1">
              <a:off x="3652121" y="5341915"/>
              <a:ext cx="464118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" name="AutoShape 2603"/>
            <p:cNvCxnSpPr>
              <a:cxnSpLocks noChangeShapeType="1"/>
            </p:cNvCxnSpPr>
            <p:nvPr/>
          </p:nvCxnSpPr>
          <p:spPr bwMode="auto">
            <a:xfrm flipV="1">
              <a:off x="4244809" y="5341915"/>
              <a:ext cx="835859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2604"/>
            <p:cNvCxnSpPr>
              <a:cxnSpLocks noChangeShapeType="1"/>
            </p:cNvCxnSpPr>
            <p:nvPr/>
          </p:nvCxnSpPr>
          <p:spPr bwMode="auto">
            <a:xfrm flipV="1">
              <a:off x="4368617" y="5341915"/>
              <a:ext cx="712052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2605"/>
            <p:cNvCxnSpPr>
              <a:cxnSpLocks noChangeShapeType="1"/>
            </p:cNvCxnSpPr>
            <p:nvPr/>
          </p:nvCxnSpPr>
          <p:spPr bwMode="auto">
            <a:xfrm flipV="1">
              <a:off x="4497185" y="5341915"/>
              <a:ext cx="583483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2606"/>
            <p:cNvCxnSpPr>
              <a:cxnSpLocks noChangeShapeType="1"/>
            </p:cNvCxnSpPr>
            <p:nvPr/>
          </p:nvCxnSpPr>
          <p:spPr bwMode="auto">
            <a:xfrm flipH="1" flipV="1">
              <a:off x="3652121" y="5341915"/>
              <a:ext cx="592688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2608"/>
            <p:cNvCxnSpPr>
              <a:cxnSpLocks noChangeShapeType="1"/>
            </p:cNvCxnSpPr>
            <p:nvPr/>
          </p:nvCxnSpPr>
          <p:spPr bwMode="auto">
            <a:xfrm flipV="1">
              <a:off x="4625755" y="5341915"/>
              <a:ext cx="454913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9" name="AutoShape 2594"/>
            <p:cNvCxnSpPr>
              <a:cxnSpLocks noChangeShapeType="1"/>
            </p:cNvCxnSpPr>
            <p:nvPr/>
          </p:nvCxnSpPr>
          <p:spPr bwMode="auto">
            <a:xfrm flipV="1">
              <a:off x="5887638" y="5337153"/>
              <a:ext cx="621578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" name="AutoShape 2595"/>
            <p:cNvCxnSpPr>
              <a:cxnSpLocks noChangeShapeType="1"/>
            </p:cNvCxnSpPr>
            <p:nvPr/>
          </p:nvCxnSpPr>
          <p:spPr bwMode="auto">
            <a:xfrm flipV="1">
              <a:off x="6016207" y="5337153"/>
              <a:ext cx="493008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1" name="AutoShape 2596"/>
            <p:cNvCxnSpPr>
              <a:cxnSpLocks noChangeShapeType="1"/>
            </p:cNvCxnSpPr>
            <p:nvPr/>
          </p:nvCxnSpPr>
          <p:spPr bwMode="auto">
            <a:xfrm flipV="1">
              <a:off x="5763830" y="5337153"/>
              <a:ext cx="745385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2" name="AutoShape 2597"/>
            <p:cNvCxnSpPr>
              <a:cxnSpLocks noChangeShapeType="1"/>
            </p:cNvCxnSpPr>
            <p:nvPr/>
          </p:nvCxnSpPr>
          <p:spPr bwMode="auto">
            <a:xfrm flipV="1">
              <a:off x="5635262" y="5337153"/>
              <a:ext cx="873954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AutoShape 2598"/>
            <p:cNvCxnSpPr>
              <a:cxnSpLocks noChangeShapeType="1"/>
            </p:cNvCxnSpPr>
            <p:nvPr/>
          </p:nvCxnSpPr>
          <p:spPr bwMode="auto">
            <a:xfrm flipH="1" flipV="1">
              <a:off x="5080668" y="5341915"/>
              <a:ext cx="426023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2599"/>
            <p:cNvCxnSpPr>
              <a:cxnSpLocks noChangeShapeType="1"/>
            </p:cNvCxnSpPr>
            <p:nvPr/>
          </p:nvCxnSpPr>
          <p:spPr bwMode="auto">
            <a:xfrm flipH="1" flipV="1">
              <a:off x="5080668" y="5341915"/>
              <a:ext cx="554593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2608"/>
            <p:cNvCxnSpPr>
              <a:cxnSpLocks noChangeShapeType="1"/>
            </p:cNvCxnSpPr>
            <p:nvPr/>
          </p:nvCxnSpPr>
          <p:spPr bwMode="auto">
            <a:xfrm flipH="1" flipV="1">
              <a:off x="5080668" y="5341915"/>
              <a:ext cx="302216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AutoShape 2594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140314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AutoShape 2595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268884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AutoShape 2596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16507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AutoShape 2597"/>
            <p:cNvCxnSpPr>
              <a:cxnSpLocks noChangeShapeType="1"/>
            </p:cNvCxnSpPr>
            <p:nvPr/>
          </p:nvCxnSpPr>
          <p:spPr bwMode="auto">
            <a:xfrm flipV="1">
              <a:off x="6397153" y="5337153"/>
              <a:ext cx="112062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AutoShape 2598"/>
            <p:cNvCxnSpPr>
              <a:cxnSpLocks noChangeShapeType="1"/>
            </p:cNvCxnSpPr>
            <p:nvPr/>
          </p:nvCxnSpPr>
          <p:spPr bwMode="auto">
            <a:xfrm flipV="1">
              <a:off x="6268584" y="5337153"/>
              <a:ext cx="240632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AutoShape 2608"/>
            <p:cNvCxnSpPr>
              <a:cxnSpLocks noChangeShapeType="1"/>
            </p:cNvCxnSpPr>
            <p:nvPr/>
          </p:nvCxnSpPr>
          <p:spPr bwMode="auto">
            <a:xfrm flipV="1">
              <a:off x="6144776" y="5337153"/>
              <a:ext cx="364439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AutoShape 2580"/>
            <p:cNvCxnSpPr>
              <a:cxnSpLocks noChangeShapeType="1"/>
            </p:cNvCxnSpPr>
            <p:nvPr/>
          </p:nvCxnSpPr>
          <p:spPr bwMode="auto">
            <a:xfrm flipV="1">
              <a:off x="1449619" y="5341915"/>
              <a:ext cx="778717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AutoShape 2581"/>
            <p:cNvCxnSpPr>
              <a:cxnSpLocks noChangeShapeType="1"/>
            </p:cNvCxnSpPr>
            <p:nvPr/>
          </p:nvCxnSpPr>
          <p:spPr bwMode="auto">
            <a:xfrm flipV="1">
              <a:off x="1578188" y="5341915"/>
              <a:ext cx="650148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AutoShape 2582"/>
            <p:cNvCxnSpPr>
              <a:cxnSpLocks noChangeShapeType="1"/>
            </p:cNvCxnSpPr>
            <p:nvPr/>
          </p:nvCxnSpPr>
          <p:spPr bwMode="auto">
            <a:xfrm flipV="1">
              <a:off x="1701996" y="5341915"/>
              <a:ext cx="526340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AutoShape 2583"/>
            <p:cNvCxnSpPr>
              <a:cxnSpLocks noChangeShapeType="1"/>
            </p:cNvCxnSpPr>
            <p:nvPr/>
          </p:nvCxnSpPr>
          <p:spPr bwMode="auto">
            <a:xfrm flipV="1">
              <a:off x="1830564" y="5341915"/>
              <a:ext cx="397771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AutoShape 2584"/>
            <p:cNvCxnSpPr>
              <a:cxnSpLocks noChangeShapeType="1"/>
            </p:cNvCxnSpPr>
            <p:nvPr/>
          </p:nvCxnSpPr>
          <p:spPr bwMode="auto">
            <a:xfrm flipV="1">
              <a:off x="1959134" y="5341915"/>
              <a:ext cx="269202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AutoShape 2585"/>
            <p:cNvCxnSpPr>
              <a:cxnSpLocks noChangeShapeType="1"/>
            </p:cNvCxnSpPr>
            <p:nvPr/>
          </p:nvCxnSpPr>
          <p:spPr bwMode="auto">
            <a:xfrm flipV="1">
              <a:off x="2082942" y="5341915"/>
              <a:ext cx="145394" cy="726850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AutoShape 2594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521260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AutoShape 2595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649830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AutoShape 2596"/>
            <p:cNvCxnSpPr>
              <a:cxnSpLocks noChangeShapeType="1"/>
            </p:cNvCxnSpPr>
            <p:nvPr/>
          </p:nvCxnSpPr>
          <p:spPr bwMode="auto">
            <a:xfrm flipH="1" flipV="1">
              <a:off x="6509215" y="5337153"/>
              <a:ext cx="397453" cy="731612"/>
            </a:xfrm>
            <a:prstGeom prst="straightConnector1">
              <a:avLst/>
            </a:prstGeom>
            <a:noFill/>
            <a:ln w="3175">
              <a:solidFill>
                <a:srgbClr val="00B050"/>
              </a:solidFill>
              <a:round/>
              <a:headEnd/>
              <a:tailEnd type="triangle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Legend1"/>
          <p:cNvSpPr txBox="1">
            <a:spLocks noChangeArrowheads="1"/>
          </p:cNvSpPr>
          <p:nvPr/>
        </p:nvSpPr>
        <p:spPr bwMode="auto">
          <a:xfrm>
            <a:off x="1286445" y="698499"/>
            <a:ext cx="5968674" cy="13252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  <p:txBody>
          <a:bodyPr rot="0" vert="horz" wrap="square" lIns="45720" tIns="0" rIns="0" bIns="0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b="1" dirty="0">
                <a:effectLst/>
                <a:latin typeface="Times New Roman"/>
                <a:ea typeface="Calibri"/>
              </a:rPr>
              <a:t>Legend: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 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Information Coherence Function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Shift </a:t>
            </a:r>
            <a:r>
              <a:rPr lang="en-CA" sz="1000" dirty="0">
                <a:solidFill>
                  <a:srgbClr val="F79646"/>
                </a:solidFill>
                <a:effectLst/>
                <a:latin typeface="Times New Roman"/>
                <a:ea typeface="Calibri"/>
                <a:sym typeface="Wingdings"/>
              </a:rPr>
              <a:t></a:t>
            </a:r>
            <a:r>
              <a:rPr lang="en-CA" sz="1000" dirty="0">
                <a:effectLst/>
                <a:latin typeface="Times New Roman"/>
                <a:ea typeface="Calibri"/>
              </a:rPr>
              <a:t> Shift	</a:t>
            </a:r>
            <a:r>
              <a:rPr lang="en-CA" sz="1000" dirty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Distribute Shift Top-Down</a:t>
            </a:r>
            <a:endParaRPr lang="en-CA" sz="1200" dirty="0">
              <a:solidFill>
                <a:srgbClr val="C00000"/>
              </a:solidFill>
              <a:effectLst/>
              <a:latin typeface="Times New Roman"/>
              <a:ea typeface="Calibri"/>
            </a:endParaRPr>
          </a:p>
          <a:p>
            <a:pPr marL="22860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600" dirty="0">
                <a:effectLst/>
                <a:latin typeface="Times New Roman"/>
                <a:ea typeface="Calibri"/>
              </a:rPr>
              <a:t> 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Shift </a:t>
            </a:r>
            <a:r>
              <a:rPr lang="en-CA" sz="1000" dirty="0">
                <a:solidFill>
                  <a:srgbClr val="7030A0"/>
                </a:solidFill>
                <a:effectLst/>
                <a:latin typeface="Times New Roman"/>
                <a:ea typeface="Calibri"/>
                <a:sym typeface="Wingdings"/>
              </a:rPr>
              <a:t></a:t>
            </a:r>
            <a:r>
              <a:rPr lang="en-CA" sz="1000" dirty="0">
                <a:effectLst/>
                <a:latin typeface="Times New Roman"/>
                <a:ea typeface="Calibri"/>
              </a:rPr>
              <a:t> Shift	</a:t>
            </a:r>
            <a:r>
              <a:rPr lang="en-CA" sz="1000" dirty="0">
                <a:solidFill>
                  <a:srgbClr val="7030A0"/>
                </a:solidFill>
                <a:effectLst/>
                <a:latin typeface="Times New Roman"/>
                <a:ea typeface="Calibri"/>
              </a:rPr>
              <a:t>Distribute Shift Bottom-Up</a:t>
            </a:r>
            <a:endParaRPr lang="en-CA" sz="1200" dirty="0">
              <a:solidFill>
                <a:srgbClr val="7030A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17" name="Legend2"/>
          <p:cNvSpPr txBox="1">
            <a:spLocks noChangeArrowheads="1"/>
          </p:cNvSpPr>
          <p:nvPr/>
        </p:nvSpPr>
        <p:spPr bwMode="auto">
          <a:xfrm>
            <a:off x="4305705" y="765173"/>
            <a:ext cx="2864963" cy="119061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/>
        </p:spPr>
        <p:txBody>
          <a:bodyPr rot="0" vert="horz" wrap="square" lIns="45720" tIns="0" rIns="0" bIns="0" anchor="t" anchorCtr="0"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Spatiotemporal Summation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71500" algn="l"/>
                <a:tab pos="6858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Sum 	</a:t>
            </a:r>
            <a:r>
              <a:rPr lang="en-CA" sz="1000" dirty="0">
                <a:solidFill>
                  <a:srgbClr val="00B050"/>
                </a:solidFill>
                <a:effectLst/>
                <a:latin typeface="Times New Roman"/>
                <a:ea typeface="Calibri"/>
                <a:sym typeface="Wingdings"/>
              </a:rPr>
              <a:t></a:t>
            </a:r>
            <a:r>
              <a:rPr lang="en-CA" sz="1000" dirty="0">
                <a:effectLst/>
                <a:latin typeface="Times New Roman"/>
                <a:ea typeface="Calibri"/>
              </a:rPr>
              <a:t> Sum</a:t>
            </a:r>
            <a:r>
              <a:rPr lang="en-CA" sz="1000" dirty="0">
                <a:solidFill>
                  <a:srgbClr val="FFFFFF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CA" sz="1000" dirty="0">
                <a:effectLst/>
                <a:latin typeface="Times New Roman"/>
                <a:ea typeface="Calibri"/>
              </a:rPr>
              <a:t>	</a:t>
            </a:r>
            <a:r>
              <a:rPr lang="en-CA" sz="1000" dirty="0">
                <a:solidFill>
                  <a:srgbClr val="00B050"/>
                </a:solidFill>
                <a:effectLst/>
                <a:latin typeface="Times New Roman"/>
                <a:ea typeface="Calibri"/>
              </a:rPr>
              <a:t>Bottom-Up (RGB)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 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Handle Missing Data Function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71500" algn="l"/>
                <a:tab pos="6858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Sum</a:t>
            </a:r>
            <a:r>
              <a:rPr lang="en-CA" sz="1000" dirty="0">
                <a:solidFill>
                  <a:srgbClr val="808080"/>
                </a:solidFill>
                <a:effectLst/>
                <a:latin typeface="Times New Roman"/>
                <a:ea typeface="Calibri"/>
              </a:rPr>
              <a:t>	</a:t>
            </a:r>
            <a:r>
              <a:rPr lang="en-CA" sz="1000" dirty="0">
                <a:solidFill>
                  <a:srgbClr val="0070C0"/>
                </a:solidFill>
                <a:effectLst/>
                <a:latin typeface="Times New Roman"/>
                <a:ea typeface="Calibri"/>
                <a:sym typeface="Wingdings"/>
              </a:rPr>
              <a:t></a:t>
            </a:r>
            <a:r>
              <a:rPr lang="en-CA" sz="1000" dirty="0">
                <a:solidFill>
                  <a:srgbClr val="80808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CA" sz="1000" dirty="0">
                <a:effectLst/>
                <a:latin typeface="Times New Roman"/>
                <a:ea typeface="Calibri"/>
              </a:rPr>
              <a:t>Sum	</a:t>
            </a:r>
            <a:r>
              <a:rPr lang="en-CA" sz="10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Lateral/</a:t>
            </a:r>
            <a:r>
              <a:rPr lang="en-CA" sz="1000" dirty="0">
                <a:solidFill>
                  <a:srgbClr val="C00000"/>
                </a:solidFill>
                <a:effectLst/>
                <a:latin typeface="Times New Roman"/>
                <a:ea typeface="Calibri"/>
              </a:rPr>
              <a:t>Shift</a:t>
            </a:r>
            <a:r>
              <a:rPr lang="en-CA" sz="1000" dirty="0">
                <a:solidFill>
                  <a:srgbClr val="0070C0"/>
                </a:solidFill>
                <a:effectLst/>
                <a:latin typeface="Times New Roman"/>
                <a:ea typeface="Calibri"/>
              </a:rPr>
              <a:t> Memory (RGB)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tabLst>
                <a:tab pos="571500" algn="l"/>
                <a:tab pos="685800" algn="l"/>
                <a:tab pos="1200150" algn="l"/>
              </a:tabLst>
            </a:pPr>
            <a:r>
              <a:rPr lang="en-CA" sz="600" dirty="0">
                <a:solidFill>
                  <a:srgbClr val="808080"/>
                </a:solidFill>
                <a:effectLst/>
                <a:latin typeface="Times New Roman"/>
                <a:ea typeface="Calibri"/>
              </a:rPr>
              <a:t> </a:t>
            </a:r>
            <a:endParaRPr lang="en-CA" sz="1200" dirty="0">
              <a:effectLst/>
              <a:latin typeface="Times New Roman"/>
              <a:ea typeface="Calibri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Symbol"/>
              <a:buChar char=""/>
              <a:tabLst>
                <a:tab pos="571500" algn="l"/>
                <a:tab pos="685800" algn="l"/>
                <a:tab pos="1200150" algn="l"/>
              </a:tabLst>
            </a:pPr>
            <a:r>
              <a:rPr lang="en-CA" sz="1000" dirty="0">
                <a:effectLst/>
                <a:latin typeface="Times New Roman"/>
                <a:ea typeface="Calibri"/>
              </a:rPr>
              <a:t>Sum</a:t>
            </a:r>
            <a:r>
              <a:rPr lang="en-CA" sz="1000" dirty="0">
                <a:solidFill>
                  <a:srgbClr val="808080"/>
                </a:solidFill>
                <a:effectLst/>
                <a:latin typeface="Times New Roman"/>
                <a:ea typeface="Calibri"/>
              </a:rPr>
              <a:t>	</a:t>
            </a:r>
            <a:r>
              <a:rPr lang="en-CA" sz="1000" dirty="0">
                <a:solidFill>
                  <a:srgbClr val="FF00FF"/>
                </a:solidFill>
                <a:effectLst/>
                <a:latin typeface="Times New Roman"/>
                <a:ea typeface="Calibri"/>
                <a:sym typeface="Wingdings"/>
              </a:rPr>
              <a:t></a:t>
            </a:r>
            <a:r>
              <a:rPr lang="en-CA" sz="1000" dirty="0">
                <a:solidFill>
                  <a:srgbClr val="80808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CA" sz="1000" dirty="0">
                <a:effectLst/>
                <a:highlight>
                  <a:srgbClr val="FF00FF"/>
                </a:highlight>
                <a:latin typeface="Times New Roman"/>
                <a:ea typeface="Calibri"/>
              </a:rPr>
              <a:t>Sum</a:t>
            </a:r>
            <a:r>
              <a:rPr lang="en-CA" sz="1000" dirty="0">
                <a:effectLst/>
                <a:latin typeface="Times New Roman"/>
                <a:ea typeface="Calibri"/>
              </a:rPr>
              <a:t> 	</a:t>
            </a:r>
            <a:r>
              <a:rPr lang="en-CA" sz="1000" dirty="0">
                <a:solidFill>
                  <a:srgbClr val="FF00FF"/>
                </a:solidFill>
                <a:effectLst/>
                <a:latin typeface="Times New Roman"/>
                <a:ea typeface="Calibri"/>
              </a:rPr>
              <a:t>Top-Down Summary (RGB)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8" name="Text Box 3514"/>
          <p:cNvSpPr txBox="1"/>
          <p:nvPr/>
        </p:nvSpPr>
        <p:spPr>
          <a:xfrm>
            <a:off x="7391237" y="698497"/>
            <a:ext cx="1575331" cy="168591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600" b="1" u="sng" dirty="0">
                <a:effectLst/>
                <a:ea typeface="Calibri"/>
                <a:cs typeface="Times New Roman"/>
              </a:rPr>
              <a:t>Flowcentric</a:t>
            </a:r>
            <a:endParaRPr lang="en-CA" sz="1100" dirty="0">
              <a:effectLst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100" b="1" dirty="0">
                <a:effectLst/>
                <a:ea typeface="Calibri"/>
                <a:cs typeface="Times New Roman"/>
              </a:rPr>
              <a:t>Units</a:t>
            </a:r>
            <a:r>
              <a:rPr lang="en-CA" sz="1100" dirty="0">
                <a:effectLst/>
                <a:ea typeface="Calibri"/>
                <a:cs typeface="Times New Roman"/>
              </a:rPr>
              <a:t>: </a:t>
            </a:r>
            <a:r>
              <a:rPr lang="en-CA" sz="1100" dirty="0" smtClean="0">
                <a:effectLst/>
                <a:ea typeface="Calibri"/>
                <a:cs typeface="Times New Roman"/>
              </a:rPr>
              <a:t>retinotopic </a:t>
            </a:r>
            <a:r>
              <a:rPr lang="en-CA" sz="1100" dirty="0">
                <a:effectLst/>
                <a:ea typeface="Calibri"/>
                <a:cs typeface="Times New Roman"/>
              </a:rPr>
              <a:t>(but delayed)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CA" sz="1100" b="1" dirty="0">
                <a:effectLst/>
                <a:ea typeface="Calibri"/>
                <a:cs typeface="Times New Roman"/>
              </a:rPr>
              <a:t>Values</a:t>
            </a:r>
            <a:r>
              <a:rPr lang="en-CA" sz="1100" dirty="0">
                <a:effectLst/>
                <a:ea typeface="Calibri"/>
                <a:cs typeface="Times New Roman"/>
              </a:rPr>
              <a:t>: </a:t>
            </a:r>
            <a:r>
              <a:rPr lang="en-CA" sz="1100" dirty="0" smtClean="0">
                <a:effectLst/>
                <a:ea typeface="Calibri"/>
                <a:cs typeface="Times New Roman"/>
              </a:rPr>
              <a:t>~spatiotopic </a:t>
            </a:r>
            <a:r>
              <a:rPr lang="en-CA" sz="1100" dirty="0">
                <a:effectLst/>
                <a:ea typeface="Calibri"/>
                <a:cs typeface="Times New Roman"/>
              </a:rPr>
              <a:t>(despite flowing through units)</a:t>
            </a:r>
          </a:p>
        </p:txBody>
      </p:sp>
      <p:sp>
        <p:nvSpPr>
          <p:cNvPr id="271" name="Title 1"/>
          <p:cNvSpPr txBox="1">
            <a:spLocks/>
          </p:cNvSpPr>
          <p:nvPr/>
        </p:nvSpPr>
        <p:spPr>
          <a:xfrm>
            <a:off x="107504" y="66890"/>
            <a:ext cx="6873805" cy="481790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CA" sz="3600" dirty="0" smtClean="0"/>
              <a:t>Emergic Cognitive Model (ECM)</a:t>
            </a:r>
            <a:endParaRPr lang="en-CA" sz="3600" dirty="0"/>
          </a:p>
        </p:txBody>
      </p:sp>
      <p:sp>
        <p:nvSpPr>
          <p:cNvPr id="272" name="Shift Down In"/>
          <p:cNvSpPr>
            <a:spLocks noChangeArrowheads="1"/>
          </p:cNvSpPr>
          <p:nvPr/>
        </p:nvSpPr>
        <p:spPr bwMode="auto">
          <a:xfrm>
            <a:off x="2116050" y="1169951"/>
            <a:ext cx="274009" cy="136950"/>
          </a:xfrm>
          <a:prstGeom prst="rect">
            <a:avLst/>
          </a:prstGeom>
          <a:solidFill>
            <a:schemeClr val="accent6"/>
          </a:solidFill>
          <a:ln w="25400">
            <a:solidFill>
              <a:schemeClr val="accent6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>
                <a:effectLst/>
                <a:latin typeface="Times New Roman"/>
                <a:ea typeface="Calibri"/>
              </a:rPr>
              <a:t>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273" name="Shift Down Out"/>
          <p:cNvSpPr>
            <a:spLocks noChangeArrowheads="1"/>
          </p:cNvSpPr>
          <p:nvPr/>
        </p:nvSpPr>
        <p:spPr bwMode="auto">
          <a:xfrm>
            <a:off x="1655434" y="1165100"/>
            <a:ext cx="274009" cy="13694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6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>
                <a:effectLst/>
                <a:latin typeface="Times New Roman"/>
                <a:ea typeface="Calibri"/>
              </a:rPr>
              <a:t>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274" name="Shift Up In"/>
          <p:cNvSpPr>
            <a:spLocks noChangeArrowheads="1"/>
          </p:cNvSpPr>
          <p:nvPr/>
        </p:nvSpPr>
        <p:spPr bwMode="auto">
          <a:xfrm>
            <a:off x="2123728" y="1419843"/>
            <a:ext cx="274009" cy="136949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accent4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>
                <a:effectLst/>
                <a:latin typeface="Times New Roman"/>
                <a:ea typeface="Calibri"/>
              </a:rPr>
              <a:t>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275" name="Shift Up Out"/>
          <p:cNvSpPr>
            <a:spLocks noChangeArrowheads="1"/>
          </p:cNvSpPr>
          <p:nvPr/>
        </p:nvSpPr>
        <p:spPr bwMode="auto">
          <a:xfrm>
            <a:off x="1655434" y="1419843"/>
            <a:ext cx="274009" cy="136949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solidFill>
              <a:schemeClr val="accent4"/>
            </a:solidFill>
            <a:miter lim="800000"/>
            <a:headEnd/>
            <a:tailEnd/>
          </a:ln>
          <a:extLst/>
        </p:spPr>
        <p:txBody>
          <a:bodyPr rot="0" vert="horz" wrap="square" lIns="0" tIns="0" rIns="0" bIns="0" anchor="ctr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800" dirty="0">
                <a:effectLst/>
                <a:latin typeface="Times New Roman"/>
                <a:ea typeface="Calibri"/>
              </a:rPr>
              <a:t>Shift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353C-14D0-46DC-B5E4-9B778A383893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277" name="Footer Placeholder 2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278" name="Slide Number Placeholder 27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2230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"/>
                            </p:stCondLst>
                            <p:childTnLst>
                              <p:par>
                                <p:cTn id="1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/>
      <p:bldP spid="16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Image Stability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5436096" cy="5159495"/>
          </a:xfrm>
        </p:spPr>
        <p:txBody>
          <a:bodyPr>
            <a:noAutofit/>
          </a:bodyPr>
          <a:lstStyle/>
          <a:p>
            <a:r>
              <a:rPr lang="en-CA" sz="2400" dirty="0"/>
              <a:t>Retinotopic</a:t>
            </a:r>
          </a:p>
          <a:p>
            <a:pPr lvl="1"/>
            <a:r>
              <a:rPr lang="en-CA" sz="2000" dirty="0"/>
              <a:t>Varies with eye motion, E.g., photoreceptors</a:t>
            </a:r>
          </a:p>
          <a:p>
            <a:pPr marL="118872" indent="0">
              <a:buNone/>
            </a:pPr>
            <a:endParaRPr lang="en-CA" sz="1600" dirty="0" smtClean="0"/>
          </a:p>
          <a:p>
            <a:r>
              <a:rPr lang="en-CA" sz="2400" dirty="0"/>
              <a:t>Spatiotopic: </a:t>
            </a:r>
            <a:r>
              <a:rPr lang="en-CA" sz="2400" i="1" dirty="0"/>
              <a:t>neurocentric</a:t>
            </a:r>
          </a:p>
          <a:p>
            <a:pPr lvl="1"/>
            <a:r>
              <a:rPr lang="en-CA" sz="2000" dirty="0"/>
              <a:t>Invariant to motion</a:t>
            </a:r>
          </a:p>
          <a:p>
            <a:pPr lvl="1"/>
            <a:r>
              <a:rPr lang="en-CA" sz="2000" dirty="0"/>
              <a:t>“Paints a stable image onto dedicated neurons”</a:t>
            </a:r>
          </a:p>
          <a:p>
            <a:pPr lvl="1"/>
            <a:r>
              <a:rPr lang="en-CA" sz="2000" dirty="0"/>
              <a:t>Most commonly sought out, but not found</a:t>
            </a:r>
          </a:p>
          <a:p>
            <a:pPr lvl="1"/>
            <a:endParaRPr lang="en-CA" sz="1400" dirty="0" smtClean="0"/>
          </a:p>
          <a:p>
            <a:r>
              <a:rPr lang="en-CA" sz="2400" dirty="0"/>
              <a:t>Spatiotopic: </a:t>
            </a:r>
            <a:r>
              <a:rPr lang="en-CA" sz="2400" i="1" dirty="0"/>
              <a:t>flowcentric</a:t>
            </a:r>
          </a:p>
          <a:p>
            <a:pPr lvl="1"/>
            <a:r>
              <a:rPr lang="en-CA" sz="2000" dirty="0"/>
              <a:t>Invariant to </a:t>
            </a:r>
            <a:r>
              <a:rPr lang="en-CA" sz="2000" dirty="0"/>
              <a:t>motion </a:t>
            </a:r>
          </a:p>
          <a:p>
            <a:pPr lvl="1"/>
            <a:r>
              <a:rPr lang="en-CA" sz="2000" dirty="0"/>
              <a:t>Maintains coherence among moving flows of </a:t>
            </a:r>
            <a:r>
              <a:rPr lang="en-CA" sz="2000" dirty="0" smtClean="0"/>
              <a:t>information</a:t>
            </a:r>
          </a:p>
          <a:p>
            <a:pPr lvl="1"/>
            <a:r>
              <a:rPr lang="en-CA" sz="2000" dirty="0" smtClean="0"/>
              <a:t>Values maintain spatiotopic tags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5C7E9-E41E-4A90-A234-CEEF46B1F4BC}" type="datetime1">
              <a:rPr lang="en-CA" smtClean="0"/>
              <a:t>06-Jan-2013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19</a:t>
            </a:fld>
            <a:endParaRPr lang="en-CA" dirty="0"/>
          </a:p>
        </p:txBody>
      </p:sp>
      <p:pic>
        <p:nvPicPr>
          <p:cNvPr id="10" name="Picture 3" descr="C:\Users\David\Documents\CogSci\Research\Emergic Networks Models\Evs\data\Slit\Lena\RF1\slit_lena_rf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04" y="1556792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84019" y="4725144"/>
            <a:ext cx="31515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“Paints a stable image onto flow”</a:t>
            </a:r>
            <a:endParaRPr lang="en-CA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0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M1 (Right)"/>
          <p:cNvSpPr/>
          <p:nvPr/>
        </p:nvSpPr>
        <p:spPr>
          <a:xfrm>
            <a:off x="5656514" y="3212976"/>
            <a:ext cx="2947934" cy="1670101"/>
          </a:xfrm>
          <a:prstGeom prst="rect">
            <a:avLst/>
          </a:prstGeom>
          <a:solidFill>
            <a:srgbClr val="FFC000">
              <a:alpha val="50000"/>
            </a:srgbClr>
          </a:solidFill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864" tIns="0" rIns="0" bIns="0" rtlCol="0" anchor="b" anchorCtr="0"/>
          <a:lstStyle/>
          <a:p>
            <a:r>
              <a:rPr lang="en-CA" dirty="0" smtClean="0">
                <a:solidFill>
                  <a:schemeClr val="tx1"/>
                </a:solidFill>
              </a:rPr>
              <a:t>M1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71" name="M1 (Left)"/>
          <p:cNvSpPr/>
          <p:nvPr/>
        </p:nvSpPr>
        <p:spPr>
          <a:xfrm>
            <a:off x="162629" y="3231402"/>
            <a:ext cx="640080" cy="1278008"/>
          </a:xfrm>
          <a:prstGeom prst="rect">
            <a:avLst/>
          </a:prstGeom>
          <a:solidFill>
            <a:srgbClr val="FFC000">
              <a:alpha val="50000"/>
            </a:srgbClr>
          </a:solidFill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M</a:t>
            </a:r>
            <a:r>
              <a:rPr lang="en-CA" i="1" dirty="0" smtClean="0">
                <a:solidFill>
                  <a:schemeClr val="tx1"/>
                </a:solidFill>
              </a:rPr>
              <a:t>1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70" name="M2 (Left)"/>
          <p:cNvSpPr/>
          <p:nvPr/>
        </p:nvSpPr>
        <p:spPr>
          <a:xfrm>
            <a:off x="901609" y="3232270"/>
            <a:ext cx="640080" cy="1278008"/>
          </a:xfrm>
          <a:prstGeom prst="rect">
            <a:avLst/>
          </a:prstGeom>
          <a:solidFill>
            <a:srgbClr val="FFC000">
              <a:alpha val="50000"/>
            </a:srgbClr>
          </a:solidFill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M</a:t>
            </a:r>
            <a:r>
              <a:rPr lang="en-CA" i="1" dirty="0" smtClean="0">
                <a:solidFill>
                  <a:schemeClr val="tx1"/>
                </a:solidFill>
              </a:rPr>
              <a:t>2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69" name="Mm (Left)"/>
          <p:cNvSpPr/>
          <p:nvPr/>
        </p:nvSpPr>
        <p:spPr>
          <a:xfrm>
            <a:off x="1843688" y="3232270"/>
            <a:ext cx="640080" cy="1278008"/>
          </a:xfrm>
          <a:prstGeom prst="rect">
            <a:avLst/>
          </a:prstGeom>
          <a:solidFill>
            <a:srgbClr val="FFC000">
              <a:alpha val="50000"/>
            </a:srgbClr>
          </a:solidFill>
          <a:ln w="6350"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1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M</a:t>
            </a:r>
            <a:r>
              <a:rPr lang="en-CA" i="1" dirty="0" smtClean="0">
                <a:solidFill>
                  <a:schemeClr val="tx1"/>
                </a:solidFill>
              </a:rPr>
              <a:t>m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Approaches to Decomposition</a:t>
            </a:r>
            <a:endParaRPr lang="en-CA" dirty="0"/>
          </a:p>
        </p:txBody>
      </p:sp>
      <p:sp>
        <p:nvSpPr>
          <p:cNvPr id="13" name="Phenomena"/>
          <p:cNvSpPr txBox="1"/>
          <p:nvPr/>
        </p:nvSpPr>
        <p:spPr>
          <a:xfrm>
            <a:off x="3148596" y="2272226"/>
            <a:ext cx="219130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/>
              <a:t>Phenomena/Behaviour</a:t>
            </a:r>
            <a:endParaRPr lang="en-CA" dirty="0"/>
          </a:p>
        </p:txBody>
      </p:sp>
      <p:sp>
        <p:nvSpPr>
          <p:cNvPr id="14" name="1st Order"/>
          <p:cNvSpPr txBox="1"/>
          <p:nvPr/>
        </p:nvSpPr>
        <p:spPr>
          <a:xfrm>
            <a:off x="299129" y="1516142"/>
            <a:ext cx="20406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u="sng" dirty="0" smtClean="0"/>
              <a:t>Isomorphic Functions</a:t>
            </a:r>
            <a:endParaRPr lang="en-CA" u="sng" dirty="0"/>
          </a:p>
        </p:txBody>
      </p:sp>
      <p:sp>
        <p:nvSpPr>
          <p:cNvPr id="15" name="2nd Order"/>
          <p:cNvSpPr txBox="1"/>
          <p:nvPr/>
        </p:nvSpPr>
        <p:spPr>
          <a:xfrm>
            <a:off x="6193073" y="1516142"/>
            <a:ext cx="176330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u="sng" dirty="0" smtClean="0"/>
              <a:t>Emergic Functions</a:t>
            </a:r>
            <a:endParaRPr lang="en-CA" u="sng" dirty="0"/>
          </a:p>
        </p:txBody>
      </p:sp>
      <p:sp>
        <p:nvSpPr>
          <p:cNvPr id="16" name="P1 (Left)"/>
          <p:cNvSpPr/>
          <p:nvPr/>
        </p:nvSpPr>
        <p:spPr>
          <a:xfrm>
            <a:off x="275720" y="1944706"/>
            <a:ext cx="457200" cy="914400"/>
          </a:xfrm>
          <a:prstGeom prst="rect">
            <a:avLst/>
          </a:prstGeom>
          <a:solidFill>
            <a:srgbClr val="FF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P1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7" name="P2 (Left)"/>
          <p:cNvSpPr/>
          <p:nvPr/>
        </p:nvSpPr>
        <p:spPr>
          <a:xfrm>
            <a:off x="993049" y="1952836"/>
            <a:ext cx="457200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P2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18" name="... (Left)"/>
          <p:cNvSpPr txBox="1"/>
          <p:nvPr/>
        </p:nvSpPr>
        <p:spPr>
          <a:xfrm>
            <a:off x="1580946" y="2272226"/>
            <a:ext cx="182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19" name="Pp (Left)"/>
          <p:cNvSpPr/>
          <p:nvPr/>
        </p:nvSpPr>
        <p:spPr>
          <a:xfrm>
            <a:off x="1935128" y="1952836"/>
            <a:ext cx="457200" cy="914400"/>
          </a:xfrm>
          <a:prstGeom prst="rect">
            <a:avLst/>
          </a:prstGeom>
          <a:solidFill>
            <a:srgbClr val="00FF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 smtClean="0">
                <a:solidFill>
                  <a:schemeClr val="tx1"/>
                </a:solidFill>
              </a:rPr>
              <a:t>P</a:t>
            </a:r>
            <a:r>
              <a:rPr lang="en-CA" i="1" dirty="0" err="1" smtClean="0">
                <a:solidFill>
                  <a:schemeClr val="tx1"/>
                </a:solidFill>
              </a:rPr>
              <a:t>p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20" name="P1 (Right)"/>
          <p:cNvSpPr/>
          <p:nvPr/>
        </p:nvSpPr>
        <p:spPr>
          <a:xfrm>
            <a:off x="5738695" y="1999692"/>
            <a:ext cx="731520" cy="914400"/>
          </a:xfrm>
          <a:prstGeom prst="rect">
            <a:avLst/>
          </a:prstGeom>
          <a:solidFill>
            <a:srgbClr val="FF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P1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1" name="P2 (Right)"/>
          <p:cNvSpPr/>
          <p:nvPr/>
        </p:nvSpPr>
        <p:spPr>
          <a:xfrm>
            <a:off x="6813515" y="1999692"/>
            <a:ext cx="731520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P2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3" name="Pp (Right)"/>
          <p:cNvSpPr/>
          <p:nvPr/>
        </p:nvSpPr>
        <p:spPr>
          <a:xfrm>
            <a:off x="7872928" y="1999692"/>
            <a:ext cx="731520" cy="914400"/>
          </a:xfrm>
          <a:prstGeom prst="rect">
            <a:avLst/>
          </a:prstGeom>
          <a:solidFill>
            <a:srgbClr val="00FF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 smtClean="0">
                <a:solidFill>
                  <a:schemeClr val="tx1"/>
                </a:solidFill>
              </a:rPr>
              <a:t>P</a:t>
            </a:r>
            <a:r>
              <a:rPr lang="en-CA" i="1" dirty="0" err="1" smtClean="0">
                <a:solidFill>
                  <a:schemeClr val="tx1"/>
                </a:solidFill>
              </a:rPr>
              <a:t>p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24" name="Functions &amp; Models"/>
          <p:cNvSpPr txBox="1"/>
          <p:nvPr/>
        </p:nvSpPr>
        <p:spPr>
          <a:xfrm>
            <a:off x="3131840" y="3701842"/>
            <a:ext cx="2109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Functional Models</a:t>
            </a:r>
            <a:endParaRPr lang="en-CA" dirty="0"/>
          </a:p>
        </p:txBody>
      </p:sp>
      <p:sp>
        <p:nvSpPr>
          <p:cNvPr id="25" name="F1 (Left)"/>
          <p:cNvSpPr/>
          <p:nvPr/>
        </p:nvSpPr>
        <p:spPr>
          <a:xfrm>
            <a:off x="275720" y="3323710"/>
            <a:ext cx="457200" cy="914400"/>
          </a:xfrm>
          <a:prstGeom prst="rect">
            <a:avLst/>
          </a:prstGeom>
          <a:solidFill>
            <a:srgbClr val="FF00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F1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6" name="F2 (Left)"/>
          <p:cNvSpPr/>
          <p:nvPr/>
        </p:nvSpPr>
        <p:spPr>
          <a:xfrm>
            <a:off x="993049" y="3331840"/>
            <a:ext cx="457200" cy="914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>
                <a:solidFill>
                  <a:schemeClr val="tx1"/>
                </a:solidFill>
              </a:rPr>
              <a:t>F2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27" name="... (Left)"/>
          <p:cNvSpPr txBox="1"/>
          <p:nvPr/>
        </p:nvSpPr>
        <p:spPr>
          <a:xfrm>
            <a:off x="1580946" y="3651230"/>
            <a:ext cx="182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28" name="Ff (Left)"/>
          <p:cNvSpPr/>
          <p:nvPr/>
        </p:nvSpPr>
        <p:spPr>
          <a:xfrm>
            <a:off x="1935128" y="3331840"/>
            <a:ext cx="457200" cy="914400"/>
          </a:xfrm>
          <a:prstGeom prst="rect">
            <a:avLst/>
          </a:prstGeom>
          <a:solidFill>
            <a:srgbClr val="00FFF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 smtClean="0">
                <a:solidFill>
                  <a:schemeClr val="tx1"/>
                </a:solidFill>
              </a:rPr>
              <a:t>F</a:t>
            </a:r>
            <a:r>
              <a:rPr lang="en-CA" i="1" dirty="0" err="1" smtClean="0">
                <a:solidFill>
                  <a:schemeClr val="tx1"/>
                </a:solidFill>
              </a:rPr>
              <a:t>f</a:t>
            </a:r>
            <a:endParaRPr lang="en-CA" i="1" dirty="0">
              <a:solidFill>
                <a:schemeClr val="tx1"/>
              </a:solidFill>
            </a:endParaRPr>
          </a:p>
        </p:txBody>
      </p:sp>
      <p:sp>
        <p:nvSpPr>
          <p:cNvPr id="30" name="... (Right)"/>
          <p:cNvSpPr txBox="1"/>
          <p:nvPr/>
        </p:nvSpPr>
        <p:spPr>
          <a:xfrm>
            <a:off x="7566640" y="2272226"/>
            <a:ext cx="182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/>
              <a:t>…</a:t>
            </a:r>
            <a:endParaRPr lang="en-CA" dirty="0"/>
          </a:p>
        </p:txBody>
      </p:sp>
      <p:sp>
        <p:nvSpPr>
          <p:cNvPr id="31" name="F1 (Right)"/>
          <p:cNvSpPr/>
          <p:nvPr/>
        </p:nvSpPr>
        <p:spPr>
          <a:xfrm>
            <a:off x="5963532" y="3594720"/>
            <a:ext cx="914400" cy="914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CA" dirty="0" smtClean="0">
                <a:solidFill>
                  <a:schemeClr val="tx1"/>
                </a:solidFill>
              </a:rPr>
              <a:t>F1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32" name="F2 (Right)"/>
          <p:cNvSpPr/>
          <p:nvPr/>
        </p:nvSpPr>
        <p:spPr>
          <a:xfrm>
            <a:off x="7330008" y="3594720"/>
            <a:ext cx="914400" cy="914400"/>
          </a:xfrm>
          <a:prstGeom prst="ellipse">
            <a:avLst/>
          </a:prstGeom>
          <a:solidFill>
            <a:srgbClr val="00FF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/>
            <a:r>
              <a:rPr lang="en-CA" dirty="0" smtClean="0">
                <a:solidFill>
                  <a:schemeClr val="tx1"/>
                </a:solidFill>
              </a:rPr>
              <a:t>F2…</a:t>
            </a:r>
            <a:endParaRPr lang="en-CA" dirty="0">
              <a:solidFill>
                <a:schemeClr val="tx1"/>
              </a:solidFill>
            </a:endParaRPr>
          </a:p>
        </p:txBody>
      </p:sp>
      <p:cxnSp>
        <p:nvCxnSpPr>
          <p:cNvPr id="36" name="F1-&gt;P1 (Left)"/>
          <p:cNvCxnSpPr>
            <a:stCxn id="25" idx="0"/>
            <a:endCxn id="16" idx="2"/>
          </p:cNvCxnSpPr>
          <p:nvPr/>
        </p:nvCxnSpPr>
        <p:spPr>
          <a:xfrm flipV="1">
            <a:off x="504320" y="2859106"/>
            <a:ext cx="0" cy="464604"/>
          </a:xfrm>
          <a:prstGeom prst="straightConnector1">
            <a:avLst/>
          </a:prstGeom>
          <a:ln w="38100">
            <a:solidFill>
              <a:srgbClr val="FF00FF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F2-&gt;P2 (Left)"/>
          <p:cNvCxnSpPr>
            <a:stCxn id="26" idx="0"/>
            <a:endCxn id="17" idx="2"/>
          </p:cNvCxnSpPr>
          <p:nvPr/>
        </p:nvCxnSpPr>
        <p:spPr>
          <a:xfrm flipV="1">
            <a:off x="1221649" y="2867236"/>
            <a:ext cx="0" cy="464604"/>
          </a:xfrm>
          <a:prstGeom prst="straightConnector1">
            <a:avLst/>
          </a:prstGeom>
          <a:ln w="38100">
            <a:solidFill>
              <a:srgbClr val="FFFF0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Ff-&gt;Pp (Left)"/>
          <p:cNvCxnSpPr>
            <a:stCxn id="28" idx="0"/>
            <a:endCxn id="19" idx="2"/>
          </p:cNvCxnSpPr>
          <p:nvPr/>
        </p:nvCxnSpPr>
        <p:spPr>
          <a:xfrm flipV="1">
            <a:off x="2163728" y="2867236"/>
            <a:ext cx="0" cy="464604"/>
          </a:xfrm>
          <a:prstGeom prst="straightConnector1">
            <a:avLst/>
          </a:prstGeom>
          <a:ln w="38100">
            <a:solidFill>
              <a:srgbClr val="00FFFF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-&gt;P0.5"/>
          <p:cNvCxnSpPr/>
          <p:nvPr/>
        </p:nvCxnSpPr>
        <p:spPr>
          <a:xfrm flipH="1" flipV="1">
            <a:off x="5292080" y="2914093"/>
            <a:ext cx="1728192" cy="1454766"/>
          </a:xfrm>
          <a:prstGeom prst="straightConnector1">
            <a:avLst/>
          </a:prstGeom>
          <a:ln w="38100">
            <a:solidFill>
              <a:srgbClr val="FF000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6C000-BC54-4933-8123-A6968E3031E4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</a:t>
            </a:fld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949280"/>
            <a:ext cx="9144000" cy="622991"/>
          </a:xfrm>
        </p:spPr>
        <p:txBody>
          <a:bodyPr>
            <a:normAutofit lnSpcReduction="10000"/>
          </a:bodyPr>
          <a:lstStyle/>
          <a:p>
            <a:endParaRPr lang="en-CA" dirty="0"/>
          </a:p>
        </p:txBody>
      </p:sp>
      <p:cxnSp>
        <p:nvCxnSpPr>
          <p:cNvPr id="7" name="Curved Connector 6"/>
          <p:cNvCxnSpPr>
            <a:stCxn id="31" idx="7"/>
            <a:endCxn id="32" idx="1"/>
          </p:cNvCxnSpPr>
          <p:nvPr/>
        </p:nvCxnSpPr>
        <p:spPr>
          <a:xfrm rot="5400000" flipH="1" flipV="1">
            <a:off x="7103970" y="3368682"/>
            <a:ext cx="12700" cy="719898"/>
          </a:xfrm>
          <a:prstGeom prst="curvedConnector3">
            <a:avLst>
              <a:gd name="adj1" fmla="val 2854417"/>
            </a:avLst>
          </a:prstGeom>
          <a:ln w="76200">
            <a:solidFill>
              <a:srgbClr val="38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>
            <a:stCxn id="32" idx="3"/>
            <a:endCxn id="31" idx="5"/>
          </p:cNvCxnSpPr>
          <p:nvPr/>
        </p:nvCxnSpPr>
        <p:spPr>
          <a:xfrm rot="5400000">
            <a:off x="7103970" y="4015260"/>
            <a:ext cx="12700" cy="719898"/>
          </a:xfrm>
          <a:prstGeom prst="curvedConnector3">
            <a:avLst>
              <a:gd name="adj1" fmla="val 2854417"/>
            </a:avLst>
          </a:prstGeom>
          <a:ln w="76200">
            <a:solidFill>
              <a:srgbClr val="38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-&gt;P1"/>
          <p:cNvCxnSpPr/>
          <p:nvPr/>
        </p:nvCxnSpPr>
        <p:spPr>
          <a:xfrm flipH="1" flipV="1">
            <a:off x="6111964" y="2908158"/>
            <a:ext cx="908308" cy="963116"/>
          </a:xfrm>
          <a:prstGeom prst="straightConnector1">
            <a:avLst/>
          </a:prstGeom>
          <a:ln w="38100">
            <a:solidFill>
              <a:srgbClr val="FF00FF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-&gt;P1.5"/>
          <p:cNvCxnSpPr/>
          <p:nvPr/>
        </p:nvCxnSpPr>
        <p:spPr>
          <a:xfrm flipH="1" flipV="1">
            <a:off x="6660232" y="2914094"/>
            <a:ext cx="360040" cy="680626"/>
          </a:xfrm>
          <a:prstGeom prst="straightConnector1">
            <a:avLst/>
          </a:prstGeom>
          <a:ln w="38100">
            <a:solidFill>
              <a:srgbClr val="0000FF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-&gt;P2"/>
          <p:cNvCxnSpPr>
            <a:endCxn id="21" idx="2"/>
          </p:cNvCxnSpPr>
          <p:nvPr/>
        </p:nvCxnSpPr>
        <p:spPr>
          <a:xfrm flipV="1">
            <a:off x="7130481" y="2914092"/>
            <a:ext cx="48794" cy="680628"/>
          </a:xfrm>
          <a:prstGeom prst="straightConnector1">
            <a:avLst/>
          </a:prstGeom>
          <a:ln w="38100">
            <a:solidFill>
              <a:srgbClr val="FFFF0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-&gt;P2.5"/>
          <p:cNvCxnSpPr/>
          <p:nvPr/>
        </p:nvCxnSpPr>
        <p:spPr>
          <a:xfrm flipV="1">
            <a:off x="7179275" y="2914092"/>
            <a:ext cx="578825" cy="680628"/>
          </a:xfrm>
          <a:prstGeom prst="straightConnector1">
            <a:avLst/>
          </a:prstGeom>
          <a:ln w="38100">
            <a:solidFill>
              <a:schemeClr val="tx1">
                <a:alpha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-&gt;Pp"/>
          <p:cNvCxnSpPr>
            <a:endCxn id="23" idx="2"/>
          </p:cNvCxnSpPr>
          <p:nvPr/>
        </p:nvCxnSpPr>
        <p:spPr>
          <a:xfrm flipV="1">
            <a:off x="7242500" y="2914092"/>
            <a:ext cx="996188" cy="956314"/>
          </a:xfrm>
          <a:prstGeom prst="straightConnector1">
            <a:avLst/>
          </a:prstGeom>
          <a:ln w="38100">
            <a:solidFill>
              <a:srgbClr val="00FFFF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-&gt;Pp.5"/>
          <p:cNvCxnSpPr/>
          <p:nvPr/>
        </p:nvCxnSpPr>
        <p:spPr>
          <a:xfrm flipV="1">
            <a:off x="7242500" y="2914094"/>
            <a:ext cx="1577972" cy="1454765"/>
          </a:xfrm>
          <a:prstGeom prst="straightConnector1">
            <a:avLst/>
          </a:prstGeom>
          <a:ln w="38100">
            <a:solidFill>
              <a:srgbClr val="00FF00">
                <a:alpha val="50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75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1" grpId="0" animBg="1"/>
      <p:bldP spid="70" grpId="0" animBg="1"/>
      <p:bldP spid="69" grpId="0" animBg="1"/>
      <p:bldP spid="13" grpId="0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30" grpId="0"/>
      <p:bldP spid="31" grpId="0" animBg="1"/>
      <p:bldP spid="3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Handling motion</a:t>
            </a:r>
            <a:br>
              <a:rPr lang="en-CA" dirty="0" smtClean="0"/>
            </a:br>
            <a:r>
              <a:rPr lang="en-CA" dirty="0" smtClean="0">
                <a:sym typeface="Wingdings" pitchFamily="2" charset="2"/>
              </a:rPr>
              <a:t>emergic filling</a:t>
            </a:r>
            <a:r>
              <a:rPr lang="en-CA" dirty="0" smtClean="0"/>
              <a:t>-in (for free)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7"/>
            <a:ext cx="9144000" cy="920934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/>
              <a:t>Temporal vs. spatial mechanisms</a:t>
            </a:r>
          </a:p>
          <a:p>
            <a:pPr lvl="1"/>
            <a:r>
              <a:rPr lang="en-CA" dirty="0" smtClean="0"/>
              <a:t>Appears spatial under neurocentric analysis, but</a:t>
            </a:r>
          </a:p>
          <a:p>
            <a:pPr lvl="1"/>
            <a:r>
              <a:rPr lang="en-CA" dirty="0" smtClean="0"/>
              <a:t>Actually temporal under flowcentric analysis (cut &amp; paste, e.g., “mpeg vs. jpeg”)</a:t>
            </a:r>
            <a:endParaRPr lang="en-CA" dirty="0"/>
          </a:p>
        </p:txBody>
      </p:sp>
      <p:pic>
        <p:nvPicPr>
          <p:cNvPr id="3074" name="Picture 2" descr="C:\Users\David\Documents\CogSci\Research\Emergic Networks Models\Evs\data\Filling-In\Blue + Move\RF1\bm_rf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32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828800" y="2346932"/>
            <a:ext cx="1828800" cy="3659548"/>
            <a:chOff x="1828800" y="2346932"/>
            <a:chExt cx="1828800" cy="3659548"/>
          </a:xfrm>
        </p:grpSpPr>
        <p:pic>
          <p:nvPicPr>
            <p:cNvPr id="3075" name="Picture 3" descr="C:\Users\David\Documents\CogSci\Research\Emergic Networks Models\Evs\data\Blind Spot\Lena\RF1\blind_lena_rf1.gif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177680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David\Documents\CogSci\Research\Emergic Networks Models\Evs\data\Blind Spot\Lena\PR\blind_lena_pr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2346932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5486400" y="2346932"/>
            <a:ext cx="1828800" cy="3657600"/>
            <a:chOff x="5486400" y="2346932"/>
            <a:chExt cx="1828800" cy="3657600"/>
          </a:xfrm>
        </p:grpSpPr>
        <p:pic>
          <p:nvPicPr>
            <p:cNvPr id="3079" name="Picture 7" descr="C:\Users\David\Documents\CogSci\Research\Emergic Networks Models\Evs\data\Blue Scotoma\Shift\Point\Blue on Grey\RF1\blueScotomaPoint_rf1.gif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4175732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C:\Users\David\Documents\CogSci\Research\Emergic Networks Models\Evs\data\Blue Scotoma\Shift\Point\Blue on Grey\PR\blueScotomaPoint_pr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346932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620138" y="5744289"/>
              <a:ext cx="1561325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CA" sz="1200" b="1" dirty="0" smtClean="0">
                  <a:solidFill>
                    <a:srgbClr val="FFC000"/>
                  </a:solidFill>
                </a:rPr>
                <a:t>Instantaneous Filling-In</a:t>
              </a:r>
              <a:endParaRPr lang="en-CA" sz="12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15200" y="2349671"/>
            <a:ext cx="1828800" cy="3654861"/>
            <a:chOff x="7315200" y="2349671"/>
            <a:chExt cx="1828800" cy="3654861"/>
          </a:xfrm>
        </p:grpSpPr>
        <p:pic>
          <p:nvPicPr>
            <p:cNvPr id="3083" name="Picture 11" descr="C:\Users\David\Documents\CogSci\Research\Emergic Networks Models\Evs\data\Slit\Love\PR\slit_love_pr.gif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2349671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Picture 12" descr="C:\Users\David\Documents\CogSci\Research\Emergic Networks Models\Evs\data\Slit\Love\RF1\slit_love_rf1.gif"/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4175732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CF91-AE2A-44C8-8666-236F8353563E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20</a:t>
            </a:fld>
            <a:endParaRPr lang="en-CA" dirty="0"/>
          </a:p>
        </p:txBody>
      </p:sp>
      <p:grpSp>
        <p:nvGrpSpPr>
          <p:cNvPr id="15" name="Group 14"/>
          <p:cNvGrpSpPr/>
          <p:nvPr/>
        </p:nvGrpSpPr>
        <p:grpSpPr>
          <a:xfrm>
            <a:off x="2171702" y="2496444"/>
            <a:ext cx="4800595" cy="4101857"/>
            <a:chOff x="2171702" y="2496444"/>
            <a:chExt cx="4800595" cy="4101857"/>
          </a:xfrm>
        </p:grpSpPr>
        <p:pic>
          <p:nvPicPr>
            <p:cNvPr id="3085" name="Picture 13" descr="C:\Users\David\Documents\CogSci\Research\Emergic Networks Models\Evs\data\Filling-Out\Masking\RF1\Filling-out_Masking_RF1.gif"/>
            <p:cNvPicPr>
              <a:picLocks noChangeAspect="1" noChangeArrowheads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4293096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C:\Users\David\Documents\CogSci\Research\Emergic Networks Models\Evs\data\Filling-Out\Masking\View\Filling-out_Masking_View.gif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702" y="6141101"/>
              <a:ext cx="4800595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033390" y="5842997"/>
              <a:ext cx="107721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CA" sz="1200" b="1" dirty="0" smtClean="0">
                  <a:solidFill>
                    <a:srgbClr val="FFC000"/>
                  </a:solidFill>
                </a:rPr>
                <a:t>Masking for free</a:t>
              </a:r>
              <a:endParaRPr lang="en-CA" sz="1200" b="1" dirty="0">
                <a:solidFill>
                  <a:srgbClr val="FFC000"/>
                </a:solidFill>
              </a:endParaRPr>
            </a:p>
          </p:txBody>
        </p:sp>
        <p:pic>
          <p:nvPicPr>
            <p:cNvPr id="3087" name="Picture 15" descr="C:\Users\David\Documents\CogSci\Research\Emergic Networks Models\Evs\data\Filling-Out\Masking\PR\Filling-out_Masking_PR.gif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2496444"/>
              <a:ext cx="18288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78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Minimal Blur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8737"/>
            <a:ext cx="9144000" cy="560103"/>
          </a:xfrm>
        </p:spPr>
        <p:txBody>
          <a:bodyPr>
            <a:normAutofit fontScale="92500" lnSpcReduction="10000"/>
          </a:bodyPr>
          <a:lstStyle/>
          <a:p>
            <a:endParaRPr lang="en-CA" dirty="0"/>
          </a:p>
        </p:txBody>
      </p:sp>
      <p:pic>
        <p:nvPicPr>
          <p:cNvPr id="4098" name="Picture 2" descr="C:\Users\David\Documents\CogSci\Research\Emergic Networks Models\Evs\data\Slit\Lena\PR\slit_lena_p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23488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avid\Documents\CogSci\Research\Emergic Networks Models\Evs\data\Slit\Lena\RF1\slit_lena_rf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" y="41776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avid\Documents\CogSci\Research\Emergic Networks Models\Evs\data\Blink Suppression\Lena\PR\blink_lena_p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488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avid\Documents\CogSci\Research\Emergic Networks Models\Evs\data\Blink Suppression\Lena\RF1\blink_lena_rf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776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avid\Documents\CogSci\Research\Emergic Networks Models\Evs\data\Filling-Out\Lena\PR\filling-out_lena_p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48" y="23488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avid\Documents\CogSci\Research\Emergic Networks Models\Evs\data\Filling-Out\Lena\RF1\filling-out_lena_rf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248" y="41776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David\Documents\CogSci\Research\Emergic Networks Models\Evs\data\Flash Memories (Afterimage)\Lena\RF1\flash_lena_rf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52" y="41776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David\Documents\CogSci\Research\Emergic Networks Models\Evs\data\Flash Memories (Afterimage)\Lena\PR\flash_lena_pr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952" y="23488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8E76-6803-451E-A61A-772F4BB40039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21</a:t>
            </a:fld>
            <a:endParaRPr lang="en-CA" dirty="0"/>
          </a:p>
        </p:txBody>
      </p:sp>
      <p:pic>
        <p:nvPicPr>
          <p:cNvPr id="4106" name="Picture 10" descr="C:\Users\David\Documents\CogSci\Research\Emergic Networks Models\Evs\data\Blink Suppression\Rapid\PR\blink_rapid_pr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3488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David\Documents\CogSci\Research\Emergic Networks Models\Evs\data\Blink Suppression\Rapid\RF1\blink_rapid_rf1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17768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98329" y="5795761"/>
            <a:ext cx="1048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Open 1 Closed 2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7625" y="5795761"/>
            <a:ext cx="104874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Open 5 Closed 3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36107" y="5795761"/>
            <a:ext cx="112248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Open 1 Closed 31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7756" y="5795761"/>
            <a:ext cx="54662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Open 32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983" y="5795761"/>
            <a:ext cx="54662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Open 32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25453" y="4273742"/>
            <a:ext cx="743793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Dissipation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71833" y="4273742"/>
            <a:ext cx="50174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No Blur</a:t>
            </a:r>
            <a:endParaRPr lang="en-CA" sz="12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2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David\Documents\CogSci\Research\Emergic Networks Models\Evs\data\Blind Spot\LayeredLine\PR\LayeredLine_p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4" y="3068961"/>
            <a:ext cx="1828800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Border &amp; edge detection and completion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2571" y="1428736"/>
            <a:ext cx="5421429" cy="5143535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Most systems have dedicated neural circuitry for border and edge detection and completion</a:t>
            </a:r>
          </a:p>
          <a:p>
            <a:pPr lvl="1"/>
            <a:r>
              <a:rPr lang="en-CA" dirty="0" smtClean="0"/>
              <a:t>Comes for free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Physical </a:t>
            </a:r>
            <a:r>
              <a:rPr lang="en-CA" dirty="0" smtClean="0"/>
              <a:t>arrangement of RFs less </a:t>
            </a:r>
            <a:r>
              <a:rPr lang="en-CA" dirty="0" smtClean="0"/>
              <a:t>important</a:t>
            </a:r>
          </a:p>
          <a:p>
            <a:endParaRPr lang="en-CA" dirty="0"/>
          </a:p>
          <a:p>
            <a:r>
              <a:rPr lang="en-CA" dirty="0" smtClean="0"/>
              <a:t>Temporal vs. spatial edge detection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D6D98-7CDB-43E9-9F59-43B89BDA6A81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22</a:t>
            </a:fld>
            <a:endParaRPr lang="en-CA" dirty="0"/>
          </a:p>
        </p:txBody>
      </p:sp>
      <p:pic>
        <p:nvPicPr>
          <p:cNvPr id="1026" name="Picture 2" descr="C:\Users\David\Documents\CogSci\Research\Emergic Networks Models\Evs\data\Blind Spot\LayeredLine\RF1\LayeredLine_rf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71" y="306896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id\Documents\CogSci\Research\Emergic Networks Models\Evs\data\Blue Scotoma\Fixed\Field\Half\White on Black\PR\blueScotoma_bw_p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0" y="1484784"/>
            <a:ext cx="1828800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id\Documents\CogSci\Research\Emergic Networks Models\Evs\data\Blue Scotoma\Fixed\Field\Half\White on Black\RF1\blueScotoma_bw_rf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71" y="148478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avid\Documents\CogSci\Research\Emergic Networks Models\Evs\data\Filling-Out\Love\PR\filling-out_love_pr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4" y="4797151"/>
            <a:ext cx="1828800" cy="18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id\Documents\CogSci\Research\Emergic Networks Models\Evs\data\Filling-Out\Love\PRD\filling-out_love_prd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71" y="47971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30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3600" dirty="0" smtClean="0"/>
          </a:p>
          <a:p>
            <a:r>
              <a:rPr lang="en-CA" sz="3600" dirty="0" smtClean="0"/>
              <a:t>Connecting model to dendritic </a:t>
            </a:r>
            <a:r>
              <a:rPr lang="en-CA" sz="3600" dirty="0" smtClean="0"/>
              <a:t>processing</a:t>
            </a:r>
          </a:p>
          <a:p>
            <a:pPr marL="457200" lvl="1" indent="0">
              <a:buNone/>
            </a:pPr>
            <a:endParaRPr lang="en-CA" sz="3200" dirty="0"/>
          </a:p>
          <a:p>
            <a:r>
              <a:rPr lang="en-CA" sz="3600" dirty="0" smtClean="0"/>
              <a:t>Handling object motion</a:t>
            </a:r>
          </a:p>
          <a:p>
            <a:endParaRPr lang="en-CA" sz="3600" dirty="0"/>
          </a:p>
          <a:p>
            <a:r>
              <a:rPr lang="en-CA" sz="3600" dirty="0" smtClean="0"/>
              <a:t>Attention</a:t>
            </a:r>
            <a:endParaRPr lang="en-CA" sz="36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BBE76-BA83-41E1-A07C-BDC71177876A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37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End of Presentation</a:t>
            </a:r>
            <a:endParaRPr lang="en-C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391FB-6BF2-47BA-8C81-CE873BD2FC6E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19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Backup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A5AD7-B0AF-4F34-8BAE-ACBE925F0FFB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72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Statistical Based Routing/Summing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4248" y="1550298"/>
            <a:ext cx="2339752" cy="5021973"/>
          </a:xfrm>
        </p:spPr>
        <p:txBody>
          <a:bodyPr lIns="0" tIns="0" rIns="0" bIns="0">
            <a:normAutofit fontScale="62500" lnSpcReduction="20000"/>
          </a:bodyPr>
          <a:lstStyle/>
          <a:p>
            <a:pPr marL="118872" indent="0">
              <a:buNone/>
            </a:pPr>
            <a:r>
              <a:rPr lang="en-CA" dirty="0"/>
              <a:t>A: Four RFs perfectly aligned with coloured stimuli</a:t>
            </a:r>
            <a:br>
              <a:rPr lang="en-CA" dirty="0"/>
            </a:b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B</a:t>
            </a:r>
            <a:r>
              <a:rPr lang="en-CA" dirty="0"/>
              <a:t>: Eye shifts right by ½ RF width</a:t>
            </a:r>
            <a:br>
              <a:rPr lang="en-CA" dirty="0"/>
            </a:br>
            <a:endParaRPr lang="en-CA" dirty="0" smtClean="0"/>
          </a:p>
          <a:p>
            <a:pPr marL="118872" indent="0">
              <a:buNone/>
            </a:pPr>
            <a:r>
              <a:rPr lang="en-CA" dirty="0" smtClean="0"/>
              <a:t>C</a:t>
            </a:r>
            <a:r>
              <a:rPr lang="en-CA" dirty="0"/>
              <a:t>: New RF values by statistical lateral </a:t>
            </a:r>
            <a:r>
              <a:rPr lang="en-CA" dirty="0" smtClean="0"/>
              <a:t>shifting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 smtClean="0"/>
              <a:t>Note: Colour averaged over space, but </a:t>
            </a:r>
            <a:r>
              <a:rPr lang="en-CA" dirty="0" smtClean="0">
                <a:solidFill>
                  <a:srgbClr val="FF0000"/>
                </a:solidFill>
              </a:rPr>
              <a:t>L</a:t>
            </a:r>
            <a:r>
              <a:rPr lang="en-CA" dirty="0" smtClean="0">
                <a:solidFill>
                  <a:srgbClr val="00FF00"/>
                </a:solidFill>
              </a:rPr>
              <a:t>M</a:t>
            </a:r>
            <a:r>
              <a:rPr lang="en-CA" dirty="0" smtClean="0"/>
              <a:t> </a:t>
            </a:r>
            <a:r>
              <a:rPr lang="en-CA" dirty="0" smtClean="0">
                <a:solidFill>
                  <a:srgbClr val="0000FF"/>
                </a:solidFill>
              </a:rPr>
              <a:t>S</a:t>
            </a:r>
            <a:r>
              <a:rPr lang="en-CA" dirty="0" smtClean="0"/>
              <a:t> extents often remain</a:t>
            </a:r>
          </a:p>
          <a:p>
            <a:pPr marL="118872" indent="0">
              <a:buNone/>
            </a:pPr>
            <a:endParaRPr lang="en-CA" dirty="0"/>
          </a:p>
          <a:p>
            <a:pPr marL="118872" indent="0">
              <a:buNone/>
            </a:pPr>
            <a:r>
              <a:rPr lang="en-CA" dirty="0" smtClean="0"/>
              <a:t>Dendritic processing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29016" y="1550298"/>
            <a:ext cx="6775232" cy="4975046"/>
          </a:xfrm>
          <a:prstGeom prst="rect">
            <a:avLst/>
          </a:prstGeom>
          <a:solidFill>
            <a:schemeClr val="tx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1600"/>
          </a:p>
        </p:txBody>
      </p:sp>
      <p:sp>
        <p:nvSpPr>
          <p:cNvPr id="11" name="Text Box 6592"/>
          <p:cNvSpPr txBox="1"/>
          <p:nvPr/>
        </p:nvSpPr>
        <p:spPr>
          <a:xfrm>
            <a:off x="1986475" y="1626963"/>
            <a:ext cx="1870658" cy="735984"/>
          </a:xfrm>
          <a:prstGeom prst="rect">
            <a:avLst/>
          </a:prstGeom>
          <a:solidFill>
            <a:srgbClr val="FF0000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=255±0.0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2" name="Text Box 6593"/>
          <p:cNvSpPr txBox="1"/>
          <p:nvPr/>
        </p:nvSpPr>
        <p:spPr>
          <a:xfrm>
            <a:off x="1986475" y="2362947"/>
            <a:ext cx="1870658" cy="735984"/>
          </a:xfrm>
          <a:prstGeom prst="rect">
            <a:avLst/>
          </a:prstGeom>
          <a:solidFill>
            <a:srgbClr val="00FF00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g=255±0.0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b=0±0.0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3" name="Text Box 6594"/>
          <p:cNvSpPr txBox="1"/>
          <p:nvPr/>
        </p:nvSpPr>
        <p:spPr>
          <a:xfrm>
            <a:off x="3855363" y="1987288"/>
            <a:ext cx="1870658" cy="735984"/>
          </a:xfrm>
          <a:prstGeom prst="rect">
            <a:avLst/>
          </a:prstGeom>
          <a:solidFill>
            <a:srgbClr val="0000F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b=255±0.0	(n=4)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4" name="Text Box 6595"/>
          <p:cNvSpPr txBox="1"/>
          <p:nvPr/>
        </p:nvSpPr>
        <p:spPr>
          <a:xfrm>
            <a:off x="117589" y="1994955"/>
            <a:ext cx="1870658" cy="735984"/>
          </a:xfrm>
          <a:prstGeom prst="rect">
            <a:avLst/>
          </a:prstGeom>
          <a:solidFill>
            <a:srgbClr val="7F7F7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5" name="Text Box 6600"/>
          <p:cNvSpPr txBox="1"/>
          <p:nvPr/>
        </p:nvSpPr>
        <p:spPr>
          <a:xfrm>
            <a:off x="1986475" y="3282927"/>
            <a:ext cx="1870658" cy="735984"/>
          </a:xfrm>
          <a:prstGeom prst="rect">
            <a:avLst/>
          </a:prstGeom>
          <a:solidFill>
            <a:srgbClr val="FF0000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7325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=255±0.0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7325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7325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6" name="Text Box 6602"/>
          <p:cNvSpPr txBox="1"/>
          <p:nvPr/>
        </p:nvSpPr>
        <p:spPr>
          <a:xfrm>
            <a:off x="1986475" y="4026576"/>
            <a:ext cx="1870658" cy="735984"/>
          </a:xfrm>
          <a:prstGeom prst="rect">
            <a:avLst/>
          </a:prstGeom>
          <a:solidFill>
            <a:srgbClr val="00FF00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g=255±0.0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b=0±0.0	(n=8)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7" name="Text Box 6603"/>
          <p:cNvSpPr txBox="1"/>
          <p:nvPr/>
        </p:nvSpPr>
        <p:spPr>
          <a:xfrm>
            <a:off x="3855363" y="3650918"/>
            <a:ext cx="1870658" cy="735984"/>
          </a:xfrm>
          <a:prstGeom prst="rect">
            <a:avLst/>
          </a:prstGeom>
          <a:solidFill>
            <a:srgbClr val="0000F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925830" algn="r"/>
              </a:tabLst>
            </a:pPr>
            <a:r>
              <a:rPr lang="en-CA" sz="160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925830" algn="r"/>
              </a:tabLst>
            </a:pPr>
            <a:r>
              <a:rPr lang="en-CA" sz="160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925830" algn="r"/>
              </a:tabLst>
            </a:pPr>
            <a:r>
              <a:rPr lang="en-CA" sz="160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b=255±0.0	(n=4)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18" name="Text Box 6605"/>
          <p:cNvSpPr txBox="1"/>
          <p:nvPr/>
        </p:nvSpPr>
        <p:spPr>
          <a:xfrm>
            <a:off x="117589" y="3658584"/>
            <a:ext cx="1870658" cy="735984"/>
          </a:xfrm>
          <a:prstGeom prst="rect">
            <a:avLst/>
          </a:prstGeom>
          <a:solidFill>
            <a:srgbClr val="7F7F7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b=127±0.0	(n=2)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045157" y="3282927"/>
            <a:ext cx="5615075" cy="1471967"/>
            <a:chOff x="1045157" y="3282927"/>
            <a:chExt cx="5615075" cy="1471967"/>
          </a:xfrm>
        </p:grpSpPr>
        <p:sp>
          <p:nvSpPr>
            <p:cNvPr id="19" name="Text Box 6596"/>
            <p:cNvSpPr txBox="1"/>
            <p:nvPr/>
          </p:nvSpPr>
          <p:spPr>
            <a:xfrm>
              <a:off x="2916491" y="3282927"/>
              <a:ext cx="1870658" cy="735984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2540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925830" algn="r"/>
                </a:tabLst>
              </a:pPr>
              <a:r>
                <a:rPr lang="en-CA" sz="1600">
                  <a:solidFill>
                    <a:srgbClr val="000000"/>
                  </a:solidFill>
                  <a:effectLst/>
                  <a:latin typeface="Times"/>
                  <a:ea typeface="Cambria"/>
                  <a:cs typeface="Times"/>
                </a:rPr>
                <a:t> </a:t>
              </a:r>
              <a:endParaRPr lang="en-CA" sz="1600">
                <a:effectLst/>
                <a:latin typeface="Times"/>
                <a:ea typeface="Cambria"/>
                <a:cs typeface="Times New Roman"/>
              </a:endParaRPr>
            </a:p>
          </p:txBody>
        </p:sp>
        <p:sp>
          <p:nvSpPr>
            <p:cNvPr id="20" name="Text Box 6597"/>
            <p:cNvSpPr txBox="1"/>
            <p:nvPr/>
          </p:nvSpPr>
          <p:spPr>
            <a:xfrm>
              <a:off x="2916491" y="4018910"/>
              <a:ext cx="1870658" cy="735984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2540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925830" algn="r"/>
                </a:tabLst>
              </a:pPr>
              <a:r>
                <a:rPr lang="en-CA" sz="1600">
                  <a:solidFill>
                    <a:srgbClr val="000000"/>
                  </a:solidFill>
                  <a:effectLst/>
                  <a:latin typeface="Times"/>
                  <a:ea typeface="Cambria"/>
                  <a:cs typeface="Times"/>
                </a:rPr>
                <a:t> </a:t>
              </a:r>
              <a:endParaRPr lang="en-CA" sz="1600">
                <a:effectLst/>
                <a:latin typeface="Times"/>
                <a:ea typeface="Cambria"/>
                <a:cs typeface="Times New Roman"/>
              </a:endParaRPr>
            </a:p>
          </p:txBody>
        </p:sp>
        <p:sp>
          <p:nvSpPr>
            <p:cNvPr id="21" name="Text Box 6598"/>
            <p:cNvSpPr txBox="1"/>
            <p:nvPr/>
          </p:nvSpPr>
          <p:spPr>
            <a:xfrm>
              <a:off x="4789574" y="3643251"/>
              <a:ext cx="1870658" cy="735984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2540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925830" algn="r"/>
                </a:tabLst>
              </a:pPr>
              <a:r>
                <a:rPr lang="en-CA" sz="1600">
                  <a:solidFill>
                    <a:srgbClr val="000000"/>
                  </a:solidFill>
                  <a:effectLst/>
                  <a:latin typeface="Times"/>
                  <a:ea typeface="Cambria"/>
                  <a:cs typeface="Times"/>
                </a:rPr>
                <a:t> </a:t>
              </a:r>
              <a:endParaRPr lang="en-CA" sz="1600">
                <a:effectLst/>
                <a:latin typeface="Times"/>
                <a:ea typeface="Cambria"/>
                <a:cs typeface="Times New Roman"/>
              </a:endParaRPr>
            </a:p>
          </p:txBody>
        </p:sp>
        <p:sp>
          <p:nvSpPr>
            <p:cNvPr id="22" name="Text Box 6599"/>
            <p:cNvSpPr txBox="1"/>
            <p:nvPr/>
          </p:nvSpPr>
          <p:spPr>
            <a:xfrm>
              <a:off x="1045157" y="3658584"/>
              <a:ext cx="1870658" cy="735984"/>
            </a:xfrm>
            <a:prstGeom prst="rect">
              <a:avLst/>
            </a:prstGeom>
            <a:solidFill>
              <a:srgbClr val="FFFFFF">
                <a:alpha val="49804"/>
              </a:srgbClr>
            </a:solidFill>
            <a:ln w="2540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  <a:tabLst>
                  <a:tab pos="925830" algn="r"/>
                </a:tabLst>
              </a:pPr>
              <a:r>
                <a:rPr lang="en-CA" sz="1600">
                  <a:solidFill>
                    <a:srgbClr val="000000"/>
                  </a:solidFill>
                  <a:effectLst/>
                  <a:latin typeface="Times"/>
                  <a:ea typeface="Cambria"/>
                  <a:cs typeface="Times"/>
                </a:rPr>
                <a:t> </a:t>
              </a:r>
              <a:endParaRPr lang="en-CA" sz="1600">
                <a:effectLst/>
                <a:latin typeface="Times"/>
                <a:ea typeface="Cambria"/>
                <a:cs typeface="Times New Roman"/>
              </a:endParaRPr>
            </a:p>
          </p:txBody>
        </p:sp>
      </p:grpSp>
      <p:sp>
        <p:nvSpPr>
          <p:cNvPr id="23" name="Text Box 6606"/>
          <p:cNvSpPr txBox="1"/>
          <p:nvPr/>
        </p:nvSpPr>
        <p:spPr>
          <a:xfrm>
            <a:off x="2916491" y="4946556"/>
            <a:ext cx="1870658" cy="735984"/>
          </a:xfrm>
          <a:prstGeom prst="rect">
            <a:avLst/>
          </a:prstGeom>
          <a:solidFill>
            <a:srgbClr val="FF00F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=255±0.0	(n=4)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b=255±0.0	(n=1)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4" name="Text Box 6607"/>
          <p:cNvSpPr txBox="1"/>
          <p:nvPr/>
        </p:nvSpPr>
        <p:spPr>
          <a:xfrm>
            <a:off x="2916491" y="5682540"/>
            <a:ext cx="1870658" cy="735984"/>
          </a:xfrm>
          <a:prstGeom prst="rect">
            <a:avLst/>
          </a:prstGeom>
          <a:solidFill>
            <a:srgbClr val="00FF33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g=255±0.0	(n=4)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b=51±102	(n=5</a:t>
            </a:r>
            <a:r>
              <a:rPr lang="en-CA" sz="1600" dirty="0" smtClean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5" name="Text Box 6608"/>
          <p:cNvSpPr txBox="1"/>
          <p:nvPr/>
        </p:nvSpPr>
        <p:spPr>
          <a:xfrm>
            <a:off x="4794235" y="5306882"/>
            <a:ext cx="1870658" cy="735984"/>
          </a:xfrm>
          <a:prstGeom prst="rect">
            <a:avLst/>
          </a:prstGeom>
          <a:solidFill>
            <a:srgbClr val="0000FF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g=?	(n=0)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b=255±0.0	(n=2</a:t>
            </a:r>
            <a:r>
              <a:rPr lang="en-CA" sz="1600" dirty="0" smtClean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6" name="Text Box 6609"/>
          <p:cNvSpPr txBox="1"/>
          <p:nvPr/>
        </p:nvSpPr>
        <p:spPr>
          <a:xfrm>
            <a:off x="1047603" y="5322215"/>
            <a:ext cx="1870658" cy="735984"/>
          </a:xfrm>
          <a:prstGeom prst="rect">
            <a:avLst/>
          </a:prstGeom>
          <a:solidFill>
            <a:srgbClr val="D4D42A"/>
          </a:solidFill>
          <a:ln w="2540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 New Roman"/>
              </a:rPr>
              <a:t>r</a:t>
            </a: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=212±60	(n=3)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g=212±60	(n=3)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1828800" algn="r"/>
              </a:tabLst>
            </a:pPr>
            <a:r>
              <a:rPr lang="en-CA" sz="1600" dirty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b=42±60	(n=3</a:t>
            </a:r>
            <a:r>
              <a:rPr lang="en-CA" sz="1600" dirty="0" smtClean="0">
                <a:solidFill>
                  <a:srgbClr val="000000"/>
                </a:solidFill>
                <a:effectLst/>
                <a:latin typeface="Times"/>
                <a:ea typeface="Cambria"/>
                <a:cs typeface="Times"/>
              </a:rPr>
              <a:t>)</a:t>
            </a:r>
            <a:endParaRPr lang="en-CA" sz="1600" dirty="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7" name="Text Box 6610"/>
          <p:cNvSpPr txBox="1"/>
          <p:nvPr/>
        </p:nvSpPr>
        <p:spPr>
          <a:xfrm>
            <a:off x="170733" y="1650028"/>
            <a:ext cx="147476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FFFFFF"/>
                </a:solidFill>
                <a:effectLst/>
                <a:latin typeface="Times"/>
                <a:ea typeface="Cambria"/>
                <a:cs typeface="Times New Roman"/>
              </a:rPr>
              <a:t>A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8" name="Text Box 6612"/>
          <p:cNvSpPr txBox="1"/>
          <p:nvPr/>
        </p:nvSpPr>
        <p:spPr>
          <a:xfrm>
            <a:off x="232733" y="3305991"/>
            <a:ext cx="136256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FFFFFF"/>
                </a:solidFill>
                <a:effectLst/>
                <a:latin typeface="Times"/>
                <a:ea typeface="Cambria"/>
                <a:cs typeface="Times New Roman"/>
              </a:rPr>
              <a:t>B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29" name="Text Box 6613"/>
          <p:cNvSpPr txBox="1"/>
          <p:nvPr/>
        </p:nvSpPr>
        <p:spPr>
          <a:xfrm>
            <a:off x="232733" y="4969620"/>
            <a:ext cx="136256" cy="24622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FFFFFF"/>
                </a:solidFill>
                <a:effectLst/>
                <a:latin typeface="Times"/>
                <a:ea typeface="Cambria"/>
                <a:cs typeface="Times New Roman"/>
              </a:rPr>
              <a:t>C</a:t>
            </a:r>
            <a:endParaRPr lang="en-CA" sz="1600">
              <a:effectLst/>
              <a:latin typeface="Times"/>
              <a:ea typeface="Cambria"/>
              <a:cs typeface="Times New Roman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DEE9-6975-4A22-8EE3-A4A5852518FB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453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Modelling Contributions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CA" dirty="0" smtClean="0"/>
              <a:t>Emergic Networks (EN)</a:t>
            </a:r>
          </a:p>
          <a:p>
            <a:pPr lvl="1"/>
            <a:r>
              <a:rPr lang="en-CA" dirty="0" smtClean="0"/>
              <a:t>1) Model of process metaphysics (EM)</a:t>
            </a:r>
          </a:p>
          <a:p>
            <a:pPr lvl="1"/>
            <a:r>
              <a:rPr lang="en-CA" dirty="0" smtClean="0"/>
              <a:t>Also primary epistemic contribution</a:t>
            </a:r>
          </a:p>
          <a:p>
            <a:pPr lvl="1"/>
            <a:r>
              <a:rPr lang="en-CA" dirty="0">
                <a:hlinkClick r:id="rId3"/>
              </a:rPr>
              <a:t>http://emergic.upwize.com/?</a:t>
            </a:r>
            <a:r>
              <a:rPr lang="en-CA" dirty="0" smtClean="0">
                <a:hlinkClick r:id="rId3"/>
              </a:rPr>
              <a:t>page_id=6</a:t>
            </a:r>
            <a:r>
              <a:rPr lang="en-CA" dirty="0" smtClean="0"/>
              <a:t> </a:t>
            </a:r>
          </a:p>
          <a:p>
            <a:r>
              <a:rPr lang="en-CA" dirty="0" smtClean="0"/>
              <a:t>Emergic Cognitive Model (ECM)</a:t>
            </a:r>
          </a:p>
          <a:p>
            <a:pPr lvl="1"/>
            <a:r>
              <a:rPr lang="en-CA" dirty="0" smtClean="0"/>
              <a:t>2) Detailed </a:t>
            </a:r>
            <a:r>
              <a:rPr lang="en-CA" dirty="0"/>
              <a:t>model of human </a:t>
            </a:r>
            <a:r>
              <a:rPr lang="en-CA" dirty="0" smtClean="0"/>
              <a:t>retina</a:t>
            </a:r>
            <a:br>
              <a:rPr lang="en-CA" dirty="0" smtClean="0"/>
            </a:br>
            <a:r>
              <a:rPr lang="en-CA" dirty="0" smtClean="0"/>
              <a:t>under motion, blinks, scotomas, etc.</a:t>
            </a:r>
            <a:endParaRPr lang="en-CA" dirty="0"/>
          </a:p>
          <a:p>
            <a:pPr lvl="1"/>
            <a:r>
              <a:rPr lang="en-CA" dirty="0" smtClean="0"/>
              <a:t>3) Unified model of visual “filling-in”</a:t>
            </a:r>
            <a:br>
              <a:rPr lang="en-CA" dirty="0" smtClean="0"/>
            </a:br>
            <a:r>
              <a:rPr lang="en-CA" dirty="0" smtClean="0"/>
              <a:t>phenomenology</a:t>
            </a:r>
          </a:p>
          <a:p>
            <a:pPr lvl="2"/>
            <a:r>
              <a:rPr lang="en-CA" dirty="0" smtClean="0">
                <a:solidFill>
                  <a:srgbClr val="0000FF"/>
                </a:solidFill>
              </a:rPr>
              <a:t>Primary ontological contribution</a:t>
            </a:r>
          </a:p>
          <a:p>
            <a:r>
              <a:rPr lang="en-CA" dirty="0" smtClean="0"/>
              <a:t>Emergic Simulation System (ESS)</a:t>
            </a:r>
          </a:p>
          <a:p>
            <a:pPr lvl="1"/>
            <a:r>
              <a:rPr lang="en-CA" dirty="0" smtClean="0"/>
              <a:t>4) Model agent/environment interactions</a:t>
            </a:r>
            <a:endParaRPr lang="en-CA" dirty="0"/>
          </a:p>
        </p:txBody>
      </p:sp>
      <p:pic>
        <p:nvPicPr>
          <p:cNvPr id="7" name="Jitter" descr="C:\Users\David\Documents\CogSci\Research\Emergic Approach\LenaEye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699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avid\Documents\CogSci\Research\Emergic Networks Models\Evs\data\Blind Spot\blindCircle\RF1\blindCircle_rf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01" y="44588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avid\Documents\CogSci\Research\Emergic Networks Models\Evs\data\Flash Memories (Afterimage)\Square\RF1\flash_square_rf1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46" y="44588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avid\Documents\CogSci\Research\Emergic Networks Models\Evs\data\Blind Spot\Lena\PR\blind_lena_pr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01" y="335699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id\Documents\CogSci\Research\Emergic Networks Models\Evs\data\Filling-Out\ParalysisPointDraw\RF1\ParalysisPointDraw_rf1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930" y="44588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1"/>
          <p:cNvGrpSpPr>
            <a:grpSpLocks noChangeAspect="1"/>
          </p:cNvGrpSpPr>
          <p:nvPr/>
        </p:nvGrpSpPr>
        <p:grpSpPr bwMode="auto">
          <a:xfrm>
            <a:off x="6300192" y="1484784"/>
            <a:ext cx="2668551" cy="1728192"/>
            <a:chOff x="2560" y="3460"/>
            <a:chExt cx="6300" cy="3060"/>
          </a:xfrm>
        </p:grpSpPr>
        <p:sp>
          <p:nvSpPr>
            <p:cNvPr id="37" name="AutoShape 17"/>
            <p:cNvSpPr>
              <a:spLocks noChangeAspect="1" noChangeArrowheads="1" noTextEdit="1"/>
            </p:cNvSpPr>
            <p:nvPr/>
          </p:nvSpPr>
          <p:spPr bwMode="auto">
            <a:xfrm>
              <a:off x="2560" y="3460"/>
              <a:ext cx="6300" cy="30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38" name="Oval 16"/>
            <p:cNvSpPr>
              <a:spLocks noChangeArrowheads="1"/>
            </p:cNvSpPr>
            <p:nvPr/>
          </p:nvSpPr>
          <p:spPr bwMode="auto">
            <a:xfrm>
              <a:off x="2660" y="5200"/>
              <a:ext cx="2287" cy="701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Rabbit +=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Oval 15"/>
            <p:cNvSpPr>
              <a:spLocks noChangeArrowheads="1"/>
            </p:cNvSpPr>
            <p:nvPr/>
          </p:nvSpPr>
          <p:spPr bwMode="auto">
            <a:xfrm>
              <a:off x="6357" y="5200"/>
              <a:ext cx="2287" cy="702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Fox +=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14"/>
            <p:cNvSpPr>
              <a:spLocks noChangeArrowheads="1"/>
            </p:cNvSpPr>
            <p:nvPr/>
          </p:nvSpPr>
          <p:spPr bwMode="auto">
            <a:xfrm>
              <a:off x="4560" y="3580"/>
              <a:ext cx="2200" cy="701"/>
            </a:xfrm>
            <a:prstGeom prst="ellipse">
              <a:avLst/>
            </a:prstGeom>
            <a:noFill/>
            <a:ln w="25400">
              <a:solidFill>
                <a:srgbClr val="C4BC96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Rabbit * Fox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AutoShape 13"/>
            <p:cNvSpPr>
              <a:spLocks noChangeShapeType="1"/>
            </p:cNvSpPr>
            <p:nvPr/>
          </p:nvSpPr>
          <p:spPr bwMode="auto">
            <a:xfrm rot="16200000">
              <a:off x="3435" y="4055"/>
              <a:ext cx="1250" cy="1000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2" name="AutoShape 12"/>
            <p:cNvSpPr>
              <a:spLocks noChangeShapeType="1"/>
            </p:cNvSpPr>
            <p:nvPr/>
          </p:nvSpPr>
          <p:spPr bwMode="auto">
            <a:xfrm rot="5400000" flipH="1">
              <a:off x="6695" y="4016"/>
              <a:ext cx="1249" cy="1080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3" name="AutoShape 11"/>
            <p:cNvSpPr>
              <a:spLocks noChangeShapeType="1"/>
            </p:cNvSpPr>
            <p:nvPr/>
          </p:nvSpPr>
          <p:spPr bwMode="auto">
            <a:xfrm rot="16200000" flipH="1">
              <a:off x="3493" y="5249"/>
              <a:ext cx="72" cy="1212"/>
            </a:xfrm>
            <a:prstGeom prst="curvedConnector3">
              <a:avLst>
                <a:gd name="adj1" fmla="val 620792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4" name="AutoShape 10"/>
            <p:cNvSpPr>
              <a:spLocks noChangeShapeType="1"/>
            </p:cNvSpPr>
            <p:nvPr/>
          </p:nvSpPr>
          <p:spPr bwMode="auto">
            <a:xfrm rot="16200000" flipH="1">
              <a:off x="7482" y="5215"/>
              <a:ext cx="95" cy="1257"/>
            </a:xfrm>
            <a:prstGeom prst="curvedConnector3">
              <a:avLst>
                <a:gd name="adj1" fmla="val 572731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5" name="AutoShape 9"/>
            <p:cNvSpPr>
              <a:spLocks noChangeShapeType="1"/>
            </p:cNvSpPr>
            <p:nvPr/>
          </p:nvSpPr>
          <p:spPr bwMode="auto">
            <a:xfrm rot="5400000">
              <a:off x="4160" y="4598"/>
              <a:ext cx="1121" cy="322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6" name="AutoShape 8"/>
            <p:cNvSpPr>
              <a:spLocks noChangeShapeType="1"/>
            </p:cNvSpPr>
            <p:nvPr/>
          </p:nvSpPr>
          <p:spPr bwMode="auto">
            <a:xfrm rot="16200000" flipH="1">
              <a:off x="6149" y="4488"/>
              <a:ext cx="1041" cy="463"/>
            </a:xfrm>
            <a:prstGeom prst="curvedConnector2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1200"/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3356" y="4009"/>
              <a:ext cx="5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6"/>
            <p:cNvSpPr txBox="1">
              <a:spLocks noChangeArrowheads="1"/>
            </p:cNvSpPr>
            <p:nvPr/>
          </p:nvSpPr>
          <p:spPr bwMode="auto">
            <a:xfrm>
              <a:off x="7360" y="4040"/>
              <a:ext cx="5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1</a:t>
              </a: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 Box 5"/>
            <p:cNvSpPr txBox="1">
              <a:spLocks noChangeArrowheads="1"/>
            </p:cNvSpPr>
            <p:nvPr/>
          </p:nvSpPr>
          <p:spPr bwMode="auto">
            <a:xfrm>
              <a:off x="3956" y="4680"/>
              <a:ext cx="100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- β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6460" y="4680"/>
              <a:ext cx="10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+ δ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3"/>
            <p:cNvSpPr txBox="1">
              <a:spLocks noChangeArrowheads="1"/>
            </p:cNvSpPr>
            <p:nvPr/>
          </p:nvSpPr>
          <p:spPr bwMode="auto">
            <a:xfrm>
              <a:off x="3160" y="5840"/>
              <a:ext cx="10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+α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xt Box 2"/>
            <p:cNvSpPr txBox="1">
              <a:spLocks noChangeArrowheads="1"/>
            </p:cNvSpPr>
            <p:nvPr/>
          </p:nvSpPr>
          <p:spPr bwMode="auto">
            <a:xfrm>
              <a:off x="6957" y="5820"/>
              <a:ext cx="950" cy="5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- γ</a:t>
              </a:r>
              <a:endPara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2" descr="C:\Users\David\Documents\CogSci\Research\Emergic Networks Models\Evs\data\Blink Suppression\Lena\PR\blink_lena_pr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431" y="3356992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Program Files (x86)\Microsoft Office\MEDIA\OFFICE14\AutoShap\BD18222_.wm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760" y="5370832"/>
            <a:ext cx="673617" cy="67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C:\Users\David\AppData\Local\Microsoft\Windows\Temporary Internet Files\Content.IE5\ZOWBSR0J\MP900448617[1]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74" y="6060988"/>
            <a:ext cx="673672" cy="49793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Rectangle 31"/>
          <p:cNvSpPr/>
          <p:nvPr/>
        </p:nvSpPr>
        <p:spPr>
          <a:xfrm>
            <a:off x="7762760" y="5370832"/>
            <a:ext cx="1188786" cy="1188093"/>
          </a:xfrm>
          <a:prstGeom prst="rect">
            <a:avLst/>
          </a:prstGeom>
          <a:noFill/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/>
          </a:p>
        </p:txBody>
      </p:sp>
      <p:pic>
        <p:nvPicPr>
          <p:cNvPr id="53" name="Picture 52" descr="C:\Users\David\AppData\Local\Microsoft\Windows\Temporary Internet Files\Content.IE5\OU25BFBQ\MC900437049[1]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32" y="5572917"/>
            <a:ext cx="316996" cy="3168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2724-64F7-457E-9AC9-EA38446BB2F7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88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10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Bottom-up is not primary</a:t>
            </a:r>
            <a:endParaRPr lang="en-CA" dirty="0"/>
          </a:p>
        </p:txBody>
      </p:sp>
      <p:pic>
        <p:nvPicPr>
          <p:cNvPr id="5122" name="Picture 2" descr="C:\Users\David\Documents\CogSci\Research\Emergic Networks Models\Evs\data\Imagine\Slow\RF1\imagine_slow_rf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334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74667" y="2276128"/>
            <a:ext cx="256666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Top-Down Flow </a:t>
            </a:r>
            <a:r>
              <a:rPr lang="en-CA" sz="1200" b="1" dirty="0" smtClean="0">
                <a:solidFill>
                  <a:srgbClr val="FFC000"/>
                </a:solidFill>
                <a:sym typeface="Wingdings" pitchFamily="2" charset="2"/>
              </a:rPr>
              <a:t> Generative Memory</a:t>
            </a:r>
            <a:endParaRPr lang="en-CA" sz="1200" b="1" dirty="0">
              <a:solidFill>
                <a:srgbClr val="FFC000"/>
              </a:solidFill>
            </a:endParaRPr>
          </a:p>
        </p:txBody>
      </p:sp>
      <p:pic>
        <p:nvPicPr>
          <p:cNvPr id="5123" name="Picture 3" descr="C:\Users\David\Documents\CogSci\Research\Emergic Networks Models\Evs\data\Filling-Out\ParalysisPointDraw\RF1\ParalysisPointDraw_rf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3344"/>
            <a:ext cx="4572000" cy="457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88506" y="2276128"/>
            <a:ext cx="15949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1200" b="1" dirty="0" smtClean="0">
                <a:solidFill>
                  <a:srgbClr val="FFC000"/>
                </a:solidFill>
              </a:rPr>
              <a:t>Lateral Flow </a:t>
            </a:r>
            <a:r>
              <a:rPr lang="en-CA" sz="1200" b="1" dirty="0" smtClean="0">
                <a:solidFill>
                  <a:srgbClr val="FFC000"/>
                </a:solidFill>
                <a:sym typeface="Wingdings" pitchFamily="2" charset="2"/>
              </a:rPr>
              <a:t> memory</a:t>
            </a:r>
            <a:endParaRPr lang="en-CA" sz="1200" b="1" dirty="0">
              <a:solidFill>
                <a:srgbClr val="FFC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449FA-BF83-427D-8A6F-D6B1E097BAC5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28</a:t>
            </a:fld>
            <a:endParaRPr lang="en-CA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0" y="1428737"/>
            <a:ext cx="9144000" cy="524607"/>
          </a:xfrm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Also examples of “perfect” memories (no diffusion)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389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ECM Functional </a:t>
            </a:r>
            <a:r>
              <a:rPr lang="en-CA" dirty="0" smtClean="0"/>
              <a:t>Decomposition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8872" indent="0">
              <a:buNone/>
            </a:pPr>
            <a:r>
              <a:rPr lang="en-CA" dirty="0" smtClean="0"/>
              <a:t>Two parallel &amp; interactive functions:</a:t>
            </a:r>
          </a:p>
          <a:p>
            <a:endParaRPr lang="en-CA" dirty="0" smtClean="0"/>
          </a:p>
          <a:p>
            <a:pPr marL="633222" indent="-514350">
              <a:buFont typeface="+mj-lt"/>
              <a:buAutoNum type="arabicPeriod"/>
            </a:pPr>
            <a:r>
              <a:rPr lang="en-CA" b="1" dirty="0" smtClean="0"/>
              <a:t>Maintain </a:t>
            </a:r>
            <a:r>
              <a:rPr lang="en-CA" b="1" dirty="0"/>
              <a:t>Information Coherence</a:t>
            </a:r>
          </a:p>
          <a:p>
            <a:pPr lvl="1"/>
            <a:r>
              <a:rPr lang="en-CA" dirty="0"/>
              <a:t>When old </a:t>
            </a:r>
            <a:r>
              <a:rPr lang="en-CA" dirty="0" smtClean="0"/>
              <a:t>information </a:t>
            </a:r>
            <a:r>
              <a:rPr lang="en-CA" dirty="0"/>
              <a:t>in a recurrent flow meets new information, compensate for motion so that they “refer” to the same </a:t>
            </a:r>
            <a:r>
              <a:rPr lang="en-CA" dirty="0" smtClean="0"/>
              <a:t>“thing</a:t>
            </a:r>
            <a:r>
              <a:rPr lang="en-CA" dirty="0" smtClean="0"/>
              <a:t>”</a:t>
            </a:r>
          </a:p>
          <a:p>
            <a:pPr lvl="1"/>
            <a:endParaRPr lang="en-CA" dirty="0" smtClean="0"/>
          </a:p>
          <a:p>
            <a:pPr marL="633222" indent="-514350">
              <a:buFont typeface="+mj-lt"/>
              <a:buAutoNum type="arabicPeriod"/>
            </a:pPr>
            <a:r>
              <a:rPr lang="en-CA" b="1" dirty="0" smtClean="0"/>
              <a:t>Handle Missing Data</a:t>
            </a:r>
          </a:p>
          <a:p>
            <a:pPr lvl="1"/>
            <a:r>
              <a:rPr lang="en-CA" dirty="0" smtClean="0"/>
              <a:t>If bottom</a:t>
            </a:r>
            <a:r>
              <a:rPr lang="en-CA" dirty="0" smtClean="0">
                <a:sym typeface="Wingdings" pitchFamily="2" charset="2"/>
              </a:rPr>
              <a:t>-up information is missing, </a:t>
            </a:r>
            <a:r>
              <a:rPr lang="en-CA" dirty="0" smtClean="0">
                <a:solidFill>
                  <a:srgbClr val="0070C0"/>
                </a:solidFill>
                <a:sym typeface="Wingdings" pitchFamily="2" charset="2"/>
              </a:rPr>
              <a:t>fill </a:t>
            </a:r>
            <a:r>
              <a:rPr lang="en-CA" dirty="0">
                <a:sym typeface="Wingdings" pitchFamily="2" charset="2"/>
              </a:rPr>
              <a:t>it </a:t>
            </a:r>
            <a:r>
              <a:rPr lang="en-CA" dirty="0" smtClean="0">
                <a:solidFill>
                  <a:srgbClr val="0070C0"/>
                </a:solidFill>
                <a:sym typeface="Wingdings" pitchFamily="2" charset="2"/>
              </a:rPr>
              <a:t>in</a:t>
            </a:r>
            <a:r>
              <a:rPr lang="en-CA" dirty="0" smtClean="0">
                <a:sym typeface="Wingdings" pitchFamily="2" charset="2"/>
              </a:rPr>
              <a:t> using lateral or top-down flows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(</a:t>
            </a:r>
            <a:r>
              <a:rPr lang="en-CA" dirty="0" smtClean="0">
                <a:sym typeface="Wingdings" pitchFamily="2" charset="2"/>
              </a:rPr>
              <a:t>This </a:t>
            </a:r>
            <a:r>
              <a:rPr lang="en-CA" dirty="0" smtClean="0">
                <a:sym typeface="Wingdings" pitchFamily="2" charset="2"/>
              </a:rPr>
              <a:t>is not </a:t>
            </a:r>
            <a:r>
              <a:rPr lang="en-CA" dirty="0" smtClean="0">
                <a:sym typeface="Wingdings" pitchFamily="2" charset="2"/>
              </a:rPr>
              <a:t>an isomorphic </a:t>
            </a:r>
            <a:r>
              <a:rPr lang="en-CA" dirty="0" smtClean="0">
                <a:sym typeface="Wingdings" pitchFamily="2" charset="2"/>
              </a:rPr>
              <a:t>“</a:t>
            </a:r>
            <a:r>
              <a:rPr lang="en-CA" dirty="0" smtClean="0">
                <a:solidFill>
                  <a:srgbClr val="0070C0"/>
                </a:solidFill>
                <a:sym typeface="Wingdings" pitchFamily="2" charset="2"/>
              </a:rPr>
              <a:t>filling-in</a:t>
            </a:r>
            <a:r>
              <a:rPr lang="en-CA" dirty="0" smtClean="0">
                <a:sym typeface="Wingdings" pitchFamily="2" charset="2"/>
              </a:rPr>
              <a:t>” process</a:t>
            </a:r>
            <a:r>
              <a:rPr lang="en-CA" dirty="0" smtClean="0">
                <a:sym typeface="Wingdings" pitchFamily="2" charset="2"/>
              </a:rPr>
              <a:t>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FA489-6B0E-42F9-85FD-16415EDF163E}" type="datetime1">
              <a:rPr lang="en-CA" smtClean="0"/>
              <a:t>06-Jan-2013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111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Isomorphic vs. Emergic functions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504" y="1428736"/>
            <a:ext cx="5407496" cy="5143535"/>
          </a:xfrm>
        </p:spPr>
        <p:txBody>
          <a:bodyPr>
            <a:normAutofit/>
          </a:bodyPr>
          <a:lstStyle/>
          <a:p>
            <a:r>
              <a:rPr lang="en-CA" dirty="0" smtClean="0"/>
              <a:t>Emergic filling-in behaviour, </a:t>
            </a:r>
            <a:r>
              <a:rPr lang="en-CA" dirty="0" smtClean="0"/>
              <a:t>but…</a:t>
            </a:r>
            <a:endParaRPr lang="en-CA" dirty="0" smtClean="0"/>
          </a:p>
          <a:p>
            <a:pPr marL="118872" indent="0">
              <a:buNone/>
            </a:pPr>
            <a:endParaRPr lang="en-CA" dirty="0" smtClean="0"/>
          </a:p>
          <a:p>
            <a:pPr marL="118872" indent="0">
              <a:buNone/>
            </a:pPr>
            <a:endParaRPr lang="en-CA" dirty="0"/>
          </a:p>
          <a:p>
            <a:r>
              <a:rPr lang="en-CA" dirty="0" smtClean="0"/>
              <a:t>No </a:t>
            </a:r>
            <a:r>
              <a:rPr lang="en-CA" dirty="0" smtClean="0"/>
              <a:t>isomorphic functional filling-in</a:t>
            </a:r>
            <a:endParaRPr lang="en-CA" dirty="0" smtClean="0"/>
          </a:p>
          <a:p>
            <a:pPr lvl="1"/>
            <a:r>
              <a:rPr lang="en-CA" dirty="0" smtClean="0"/>
              <a:t>Due to interactions</a:t>
            </a:r>
          </a:p>
          <a:p>
            <a:pPr lvl="1"/>
            <a:r>
              <a:rPr lang="en-CA" dirty="0" smtClean="0"/>
              <a:t>Filling-in </a:t>
            </a:r>
            <a:r>
              <a:rPr lang="en-CA" dirty="0"/>
              <a:t>over </a:t>
            </a:r>
            <a:r>
              <a:rPr lang="en-CA" i="1" dirty="0"/>
              <a:t>sensory irregularities</a:t>
            </a:r>
            <a:r>
              <a:rPr lang="en-CA" dirty="0"/>
              <a:t> (absences) but not over </a:t>
            </a:r>
            <a:r>
              <a:rPr lang="en-CA" i="1" dirty="0"/>
              <a:t>stimuli </a:t>
            </a:r>
            <a:r>
              <a:rPr lang="en-CA" i="1" dirty="0" smtClean="0"/>
              <a:t>irregularities</a:t>
            </a:r>
            <a:endParaRPr lang="en-CA" b="1" dirty="0" smtClean="0"/>
          </a:p>
        </p:txBody>
      </p:sp>
      <p:pic>
        <p:nvPicPr>
          <p:cNvPr id="2050" name="Yes Filling-In" descr="C:\Users\David\Documents\CogSci\Research\Emergic Networks Models\Evs\data\Filling-In\Green\RF1\g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No Filling-In" descr="C:\Users\David\Documents\CogSci\Research\Emergic Networks Models\Evs\data\Filling-In\Texture\RF1\texture_rf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9EA5-6855-4B24-A25E-F61873B960A0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4</a:t>
            </a:fld>
            <a:endParaRPr lang="en-CA" dirty="0"/>
          </a:p>
        </p:txBody>
      </p:sp>
      <p:pic>
        <p:nvPicPr>
          <p:cNvPr id="1026" name="Regular Stimuli" descr="C:\Users\David\Documents\CogSci\Research\Emergic Networks Models\Evs\data\Filling-In\Green\View\gv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" y="148478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rregular Stimuli" descr="C:\Users\David\Documents\CogSci\Research\Emergic Networks Models\Evs\data\Filling-In\Texture\View\texture_view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4" y="364502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2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7355160" cy="1252728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Thesis shows: 2 functions </a:t>
            </a:r>
            <a:r>
              <a:rPr lang="en-CA" dirty="0" smtClean="0">
                <a:sym typeface="Wingdings" pitchFamily="2" charset="2"/>
              </a:rPr>
              <a:t></a:t>
            </a:r>
            <a:br>
              <a:rPr lang="en-CA" dirty="0" smtClean="0">
                <a:sym typeface="Wingdings" pitchFamily="2" charset="2"/>
              </a:rPr>
            </a:br>
            <a:r>
              <a:rPr lang="en-CA" dirty="0" smtClean="0">
                <a:sym typeface="Wingdings" pitchFamily="2" charset="2"/>
              </a:rPr>
              <a:t>8 phenomena (Unified)</a:t>
            </a:r>
            <a:endParaRPr lang="en-CA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624717"/>
              </p:ext>
            </p:extLst>
          </p:nvPr>
        </p:nvGraphicFramePr>
        <p:xfrm>
          <a:off x="0" y="1556792"/>
          <a:ext cx="9144000" cy="4937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Chapters:</a:t>
                      </a:r>
                      <a:r>
                        <a:rPr lang="en-CA" baseline="0" dirty="0" smtClean="0"/>
                        <a:t> 2-5</a:t>
                      </a:r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Appendices:</a:t>
                      </a:r>
                      <a:r>
                        <a:rPr lang="en-CA" baseline="0" dirty="0" smtClean="0"/>
                        <a:t> A-D</a:t>
                      </a:r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286000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3" name="Yes Filling-In" descr="C:\Users\David\Documents\CogSci\Research\Emergic Networks Models\Evs\data\Filling-In\Green\RF1\g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avid\Documents\CogSci\Research\Emergic Networks Models\Evs\data\Filling-Out\Love\RF1\filling-out_love_rf1.gif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64" y="19168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avid\Documents\CogSci\Research\Emergic Networks Models\Evs\data\Flash Memories (Afterimage)\Chaser\RF1\flash_chaser_rf1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8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David\Documents\CogSci\Research\Emergic Networks Models\Evs\data\Blind Spot\LayeredLine\RF1\LayeredLine_rf1.gif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64" y="42028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avid\Documents\CogSci\Research\Emergic Networks Models\Evs\data\Slit\Lena\RF1\slit_lena_rf1.gif">
            <a:hlinkClick r:id="rId10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David\Documents\CogSci\Research\Emergic Networks Models\Evs\data\Blue Scotoma\Shift\Point\Blue on Grey\RF1\blueScotomaPoint_rf1.gif">
            <a:hlinkClick r:id="rId12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1641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David\Documents\CogSci\Research\Emergic Networks Models\Evs\data\Blink Suppression\Rapid\RF1\blink_rapid_rf1.gif">
            <a:hlinkClick r:id="rId14"/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0241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David\Documents\CogSci\Research\Emergic Networks Models\Evs\data\Imagine\SlowMove\RF1\imagine_slowMove_rf1.gif">
            <a:hlinkClick r:id="rId16"/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202419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5161" y="1999873"/>
            <a:ext cx="15356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2: Homogeneity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89056" y="1999873"/>
            <a:ext cx="15114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3: Transsaccadic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361" y="4304129"/>
            <a:ext cx="68127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4: Brief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3739" y="4304129"/>
            <a:ext cx="120065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5: Blind-spot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99328" y="1999873"/>
            <a:ext cx="16313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A: Anorthoscopic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78513" y="1999873"/>
            <a:ext cx="224497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B: Foveal Blue Scotoma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308638" y="4304129"/>
            <a:ext cx="81272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C: Blinks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94877" y="4304129"/>
            <a:ext cx="14122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dirty="0" smtClean="0">
                <a:solidFill>
                  <a:schemeClr val="accent1"/>
                </a:solidFill>
              </a:rPr>
              <a:t>D: Imagination</a:t>
            </a:r>
            <a:endParaRPr lang="en-CA" dirty="0">
              <a:solidFill>
                <a:schemeClr val="accent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37FE-53DF-42C5-A6ED-1B49EE28458A}" type="datetime1">
              <a:rPr lang="en-CA" smtClean="0"/>
              <a:t>06-Jan-2013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238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  <p:bldP spid="26" grpId="0"/>
      <p:bldP spid="27" grpId="0"/>
      <p:bldP spid="28" grpId="0"/>
      <p:bldP spid="29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ECM Structural Overview</a:t>
            </a: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107504" y="1779094"/>
            <a:ext cx="5072703" cy="4572000"/>
          </a:xfrm>
          <a:prstGeom prst="rect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sz="1600"/>
          </a:p>
        </p:txBody>
      </p:sp>
      <p:grpSp>
        <p:nvGrpSpPr>
          <p:cNvPr id="9" name="Group 8"/>
          <p:cNvGrpSpPr/>
          <p:nvPr/>
        </p:nvGrpSpPr>
        <p:grpSpPr>
          <a:xfrm>
            <a:off x="683835" y="4768809"/>
            <a:ext cx="4070044" cy="1490439"/>
            <a:chOff x="0" y="0"/>
            <a:chExt cx="2479675" cy="908050"/>
          </a:xfrm>
        </p:grpSpPr>
        <p:sp>
          <p:nvSpPr>
            <p:cNvPr id="34" name="Oval 33"/>
            <p:cNvSpPr/>
            <p:nvPr/>
          </p:nvSpPr>
          <p:spPr>
            <a:xfrm>
              <a:off x="0" y="0"/>
              <a:ext cx="2479675" cy="90805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600">
                  <a:effectLst/>
                  <a:latin typeface="Times New Roman"/>
                  <a:ea typeface="Times"/>
                </a:rPr>
                <a:t> 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102413" y="351883"/>
              <a:ext cx="2267586" cy="471831"/>
              <a:chOff x="0" y="15398"/>
              <a:chExt cx="2267586" cy="472262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0" y="15398"/>
                <a:ext cx="2267586" cy="211137"/>
                <a:chOff x="0" y="15432"/>
                <a:chExt cx="2267753" cy="211602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0" y="15433"/>
                  <a:ext cx="1097387" cy="211601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600">
                      <a:effectLst/>
                      <a:latin typeface="Times New Roman"/>
                      <a:ea typeface="Times"/>
                    </a:rPr>
                    <a:t>Photoreceptor</a:t>
                  </a:r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170366" y="15432"/>
                  <a:ext cx="1097387" cy="21160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CA" sz="1600">
                      <a:effectLst/>
                      <a:latin typeface="Times New Roman"/>
                      <a:ea typeface="Times"/>
                    </a:rPr>
                    <a:t>Photoreceptor</a:t>
                  </a:r>
                </a:p>
              </p:txBody>
            </p:sp>
          </p:grpSp>
          <p:sp>
            <p:nvSpPr>
              <p:cNvPr id="38" name="Oval 37"/>
              <p:cNvSpPr/>
              <p:nvPr/>
            </p:nvSpPr>
            <p:spPr>
              <a:xfrm>
                <a:off x="585216" y="276524"/>
                <a:ext cx="1097280" cy="211136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CA" sz="1600">
                    <a:effectLst/>
                    <a:latin typeface="Times New Roman"/>
                    <a:ea typeface="Times"/>
                  </a:rPr>
                  <a:t>Photoreceptor</a:t>
                </a:r>
              </a:p>
            </p:txBody>
          </p:sp>
        </p:grpSp>
        <p:sp>
          <p:nvSpPr>
            <p:cNvPr id="36" name="Text Box 13"/>
            <p:cNvSpPr txBox="1"/>
            <p:nvPr/>
          </p:nvSpPr>
          <p:spPr>
            <a:xfrm>
              <a:off x="892455" y="16808"/>
              <a:ext cx="701675" cy="356274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600" b="1">
                  <a:solidFill>
                    <a:srgbClr val="FFFFFF"/>
                  </a:solidFill>
                  <a:effectLst/>
                  <a:latin typeface="Times New Roman"/>
                  <a:ea typeface="Times"/>
                </a:rPr>
                <a:t>Mosaic</a:t>
              </a:r>
              <a:endParaRPr lang="en-CA" sz="1600">
                <a:effectLst/>
                <a:latin typeface="Times New Roman"/>
                <a:ea typeface="Times"/>
              </a:endParaRPr>
            </a:p>
            <a:p>
              <a:pPr marL="0" marR="0" indent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600" b="1">
                  <a:solidFill>
                    <a:srgbClr val="FFFFFF"/>
                  </a:solidFill>
                  <a:effectLst/>
                  <a:latin typeface="Times New Roman"/>
                  <a:ea typeface="Times"/>
                </a:rPr>
                <a:t>(Level#0)</a:t>
              </a:r>
              <a:endParaRPr lang="en-CA" sz="1600">
                <a:effectLst/>
                <a:latin typeface="Times New Roman"/>
                <a:ea typeface="Times"/>
              </a:endParaRPr>
            </a:p>
          </p:txBody>
        </p:sp>
      </p:grpSp>
      <p:sp>
        <p:nvSpPr>
          <p:cNvPr id="11" name="Eye Movement Motor Control"/>
          <p:cNvSpPr txBox="1"/>
          <p:nvPr/>
        </p:nvSpPr>
        <p:spPr>
          <a:xfrm rot="5400000">
            <a:off x="-1609483" y="3988363"/>
            <a:ext cx="4052327" cy="300172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Eye Movement Motor Control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0" name="Level#1"/>
          <p:cNvSpPr txBox="1"/>
          <p:nvPr/>
        </p:nvSpPr>
        <p:spPr>
          <a:xfrm>
            <a:off x="4405972" y="4384589"/>
            <a:ext cx="705613" cy="2501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CA" sz="1600" b="1">
                <a:solidFill>
                  <a:srgbClr val="7030A0"/>
                </a:solidFill>
                <a:effectLst/>
                <a:latin typeface="Times New Roman"/>
                <a:ea typeface="Times"/>
              </a:rPr>
              <a:t>Level#1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2" name="RF4"/>
          <p:cNvSpPr/>
          <p:nvPr/>
        </p:nvSpPr>
        <p:spPr>
          <a:xfrm>
            <a:off x="2292759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3" name="RF3"/>
          <p:cNvSpPr/>
          <p:nvPr/>
        </p:nvSpPr>
        <p:spPr>
          <a:xfrm>
            <a:off x="1764456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4" name="RF2"/>
          <p:cNvSpPr/>
          <p:nvPr/>
        </p:nvSpPr>
        <p:spPr>
          <a:xfrm>
            <a:off x="1224146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5" name="RF1"/>
          <p:cNvSpPr/>
          <p:nvPr/>
        </p:nvSpPr>
        <p:spPr>
          <a:xfrm>
            <a:off x="683835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6" name="RF5"/>
          <p:cNvSpPr/>
          <p:nvPr/>
        </p:nvSpPr>
        <p:spPr>
          <a:xfrm>
            <a:off x="2833069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7" name="RF6"/>
          <p:cNvSpPr/>
          <p:nvPr/>
        </p:nvSpPr>
        <p:spPr>
          <a:xfrm>
            <a:off x="3373379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8" name="Level#2"/>
          <p:cNvSpPr txBox="1"/>
          <p:nvPr/>
        </p:nvSpPr>
        <p:spPr>
          <a:xfrm>
            <a:off x="4405972" y="3940335"/>
            <a:ext cx="705613" cy="2501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CA" sz="1600" b="1">
                <a:solidFill>
                  <a:srgbClr val="7030A0"/>
                </a:solidFill>
                <a:effectLst/>
                <a:latin typeface="Times New Roman"/>
                <a:ea typeface="Times"/>
              </a:rPr>
              <a:t>Level#2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19" name="Level#3"/>
          <p:cNvSpPr txBox="1"/>
          <p:nvPr/>
        </p:nvSpPr>
        <p:spPr>
          <a:xfrm>
            <a:off x="4405972" y="3496079"/>
            <a:ext cx="705613" cy="2501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CA" sz="1600" b="1">
                <a:solidFill>
                  <a:srgbClr val="7030A0"/>
                </a:solidFill>
                <a:effectLst/>
                <a:latin typeface="Times New Roman"/>
                <a:ea typeface="Times"/>
              </a:rPr>
              <a:t>Level#3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20" name="RF7"/>
          <p:cNvSpPr/>
          <p:nvPr/>
        </p:nvSpPr>
        <p:spPr>
          <a:xfrm>
            <a:off x="3913689" y="4360576"/>
            <a:ext cx="450258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 dirty="0">
              <a:effectLst/>
              <a:latin typeface="Times New Roman"/>
              <a:ea typeface="Times"/>
            </a:endParaRPr>
          </a:p>
        </p:txBody>
      </p:sp>
      <p:sp>
        <p:nvSpPr>
          <p:cNvPr id="21" name="RF5-7"/>
          <p:cNvSpPr/>
          <p:nvPr/>
        </p:nvSpPr>
        <p:spPr>
          <a:xfrm>
            <a:off x="3121235" y="3940335"/>
            <a:ext cx="1050603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 dirty="0">
              <a:effectLst/>
              <a:latin typeface="Times New Roman"/>
              <a:ea typeface="Times"/>
            </a:endParaRPr>
          </a:p>
        </p:txBody>
      </p:sp>
      <p:sp>
        <p:nvSpPr>
          <p:cNvPr id="22" name="RF3-5"/>
          <p:cNvSpPr/>
          <p:nvPr/>
        </p:nvSpPr>
        <p:spPr>
          <a:xfrm>
            <a:off x="1956566" y="3940335"/>
            <a:ext cx="1050603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23" name="RF1-2"/>
          <p:cNvSpPr/>
          <p:nvPr/>
        </p:nvSpPr>
        <p:spPr>
          <a:xfrm>
            <a:off x="791898" y="3940335"/>
            <a:ext cx="1050603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>
                <a:solidFill>
                  <a:srgbClr val="000000"/>
                </a:solidFill>
                <a:effectLst/>
                <a:latin typeface="Times New Roman"/>
                <a:ea typeface="Times"/>
              </a:rPr>
              <a:t>RF</a:t>
            </a:r>
            <a:endParaRPr lang="en-CA" sz="1600">
              <a:effectLst/>
              <a:latin typeface="Times New Roman"/>
              <a:ea typeface="Times"/>
            </a:endParaRPr>
          </a:p>
        </p:txBody>
      </p:sp>
      <p:sp>
        <p:nvSpPr>
          <p:cNvPr id="24" name="RF1-6"/>
          <p:cNvSpPr/>
          <p:nvPr/>
        </p:nvSpPr>
        <p:spPr>
          <a:xfrm>
            <a:off x="899960" y="3496079"/>
            <a:ext cx="2851637" cy="300172"/>
          </a:xfrm>
          <a:prstGeom prst="trapezoid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</a:pPr>
            <a:r>
              <a:rPr lang="en-CA" sz="1600" dirty="0" smtClean="0">
                <a:solidFill>
                  <a:srgbClr val="000000"/>
                </a:solidFill>
                <a:effectLst/>
                <a:latin typeface="Times New Roman"/>
                <a:ea typeface="Times"/>
              </a:rPr>
              <a:t>Receptive Field (RF)</a:t>
            </a:r>
            <a:endParaRPr lang="en-CA" sz="1600" dirty="0">
              <a:effectLst/>
              <a:latin typeface="Times New Roman"/>
              <a:ea typeface="Times"/>
            </a:endParaRPr>
          </a:p>
        </p:txBody>
      </p:sp>
      <p:sp>
        <p:nvSpPr>
          <p:cNvPr id="33" name="Hierarchy"/>
          <p:cNvSpPr txBox="1"/>
          <p:nvPr/>
        </p:nvSpPr>
        <p:spPr>
          <a:xfrm>
            <a:off x="3397391" y="3207706"/>
            <a:ext cx="844235" cy="25014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CA" sz="1600" dirty="0">
                <a:solidFill>
                  <a:srgbClr val="000000"/>
                </a:solidFill>
                <a:effectLst/>
                <a:latin typeface="Times New Roman"/>
                <a:ea typeface="Times"/>
              </a:rPr>
              <a:t>Hierarchy</a:t>
            </a:r>
            <a:endParaRPr lang="en-CA" sz="1600" dirty="0">
              <a:effectLst/>
              <a:latin typeface="Times New Roman"/>
              <a:ea typeface="Times"/>
            </a:endParaRPr>
          </a:p>
        </p:txBody>
      </p:sp>
      <p:sp>
        <p:nvSpPr>
          <p:cNvPr id="42" name="Content Placeholder 2"/>
          <p:cNvSpPr>
            <a:spLocks noGrp="1"/>
          </p:cNvSpPr>
          <p:nvPr>
            <p:ph idx="1"/>
          </p:nvPr>
        </p:nvSpPr>
        <p:spPr>
          <a:xfrm>
            <a:off x="5076056" y="1484784"/>
            <a:ext cx="3996919" cy="5143535"/>
          </a:xfrm>
        </p:spPr>
        <p:txBody>
          <a:bodyPr lIns="0" tIns="0" rIns="0" bIns="0">
            <a:normAutofit/>
          </a:bodyPr>
          <a:lstStyle/>
          <a:p>
            <a:pPr lvl="1"/>
            <a:endParaRPr lang="en-CA" dirty="0" smtClean="0"/>
          </a:p>
          <a:p>
            <a:r>
              <a:rPr lang="en-CA" dirty="0" smtClean="0"/>
              <a:t>Ecological validity</a:t>
            </a:r>
          </a:p>
          <a:p>
            <a:pPr lvl="1"/>
            <a:r>
              <a:rPr lang="en-CA" dirty="0" smtClean="0"/>
              <a:t>Detailed retina</a:t>
            </a:r>
          </a:p>
          <a:p>
            <a:pPr lvl="1"/>
            <a:r>
              <a:rPr lang="en-CA" dirty="0" smtClean="0"/>
              <a:t>Motion</a:t>
            </a:r>
          </a:p>
          <a:p>
            <a:r>
              <a:rPr lang="en-CA" dirty="0" smtClean="0"/>
              <a:t>Biological plausibility</a:t>
            </a:r>
          </a:p>
          <a:p>
            <a:pPr lvl="1"/>
            <a:r>
              <a:rPr lang="en-CA" dirty="0" smtClean="0"/>
              <a:t>Multiscale hierarchy</a:t>
            </a:r>
          </a:p>
          <a:p>
            <a:pPr lvl="1"/>
            <a:r>
              <a:rPr lang="en-CA" dirty="0" smtClean="0">
                <a:solidFill>
                  <a:srgbClr val="FF00FF"/>
                </a:solidFill>
              </a:rPr>
              <a:t>Massive Recurrence</a:t>
            </a:r>
          </a:p>
        </p:txBody>
      </p:sp>
      <p:sp>
        <p:nvSpPr>
          <p:cNvPr id="6" name="Quad Arrow 5"/>
          <p:cNvSpPr/>
          <p:nvPr/>
        </p:nvSpPr>
        <p:spPr>
          <a:xfrm>
            <a:off x="1691680" y="3544567"/>
            <a:ext cx="1645920" cy="1097280"/>
          </a:xfrm>
          <a:prstGeom prst="quadArrow">
            <a:avLst>
              <a:gd name="adj1" fmla="val 7685"/>
              <a:gd name="adj2" fmla="val 8920"/>
              <a:gd name="adj3" fmla="val 22500"/>
            </a:avLst>
          </a:prstGeom>
          <a:solidFill>
            <a:srgbClr val="FF00FF">
              <a:alpha val="50000"/>
            </a:srgbClr>
          </a:solidFill>
          <a:ln w="1587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D79FF-FD39-425A-BA3D-A6D2DB5D9BA6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66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00"/>
                            </p:stCondLst>
                            <p:childTnLst>
                              <p:par>
                                <p:cTn id="1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33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Classical vs. Emergic Units</a:t>
            </a:r>
            <a:endParaRPr lang="en-CA" dirty="0"/>
          </a:p>
        </p:txBody>
      </p:sp>
      <p:cxnSp>
        <p:nvCxnSpPr>
          <p:cNvPr id="25" name="Classical -&gt;U (3)"/>
          <p:cNvCxnSpPr/>
          <p:nvPr/>
        </p:nvCxnSpPr>
        <p:spPr>
          <a:xfrm rot="16200000" flipV="1">
            <a:off x="955292" y="4977821"/>
            <a:ext cx="861653" cy="372881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lassical -&gt;U (1)"/>
          <p:cNvCxnSpPr/>
          <p:nvPr/>
        </p:nvCxnSpPr>
        <p:spPr>
          <a:xfrm rot="5400000" flipH="1" flipV="1">
            <a:off x="591876" y="4977820"/>
            <a:ext cx="852457" cy="372878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lassical -&gt;U (2)"/>
          <p:cNvCxnSpPr/>
          <p:nvPr/>
        </p:nvCxnSpPr>
        <p:spPr>
          <a:xfrm rot="5400000" flipH="1" flipV="1">
            <a:off x="767724" y="5165389"/>
            <a:ext cx="861653" cy="5044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lassical Out-&gt;"/>
          <p:cNvCxnSpPr/>
          <p:nvPr/>
        </p:nvCxnSpPr>
        <p:spPr>
          <a:xfrm rot="5400000" flipH="1" flipV="1">
            <a:off x="688425" y="2609427"/>
            <a:ext cx="659708" cy="3246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lassical Unit"/>
          <p:cNvSpPr/>
          <p:nvPr/>
        </p:nvSpPr>
        <p:spPr>
          <a:xfrm>
            <a:off x="292914" y="2908826"/>
            <a:ext cx="1828781" cy="1828696"/>
          </a:xfrm>
          <a:prstGeom prst="ellipse">
            <a:avLst/>
          </a:prstGeom>
          <a:solidFill>
            <a:schemeClr val="lt1">
              <a:alpha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CA" sz="1600" b="1" dirty="0" smtClean="0">
                <a:effectLst/>
                <a:latin typeface="Times New Roman"/>
                <a:ea typeface="Calibri"/>
              </a:rPr>
              <a:t>Classical Unit</a:t>
            </a:r>
            <a:br>
              <a:rPr lang="en-CA" sz="1600" b="1" dirty="0" smtClean="0">
                <a:effectLst/>
                <a:latin typeface="Times New Roman"/>
                <a:ea typeface="Calibri"/>
              </a:rPr>
            </a:br>
            <a:endParaRPr lang="en-CA" sz="1400" dirty="0">
              <a:effectLst/>
              <a:latin typeface="Times New Roman"/>
              <a:ea typeface="Calibri"/>
            </a:endParaRPr>
          </a:p>
        </p:txBody>
      </p:sp>
      <p:sp>
        <p:nvSpPr>
          <p:cNvPr id="31" name="Classical Port U"/>
          <p:cNvSpPr/>
          <p:nvPr/>
        </p:nvSpPr>
        <p:spPr>
          <a:xfrm>
            <a:off x="1019745" y="4374127"/>
            <a:ext cx="365756" cy="3657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U</a:t>
            </a:r>
          </a:p>
        </p:txBody>
      </p:sp>
      <p:sp>
        <p:nvSpPr>
          <p:cNvPr id="32" name="Classical Port Out"/>
          <p:cNvSpPr/>
          <p:nvPr/>
        </p:nvSpPr>
        <p:spPr>
          <a:xfrm>
            <a:off x="832175" y="2943993"/>
            <a:ext cx="365756" cy="365739"/>
          </a:xfrm>
          <a:prstGeom prst="ellipse">
            <a:avLst/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Out</a:t>
            </a:r>
          </a:p>
        </p:txBody>
      </p:sp>
      <p:sp>
        <p:nvSpPr>
          <p:cNvPr id="35" name="Classical W1"/>
          <p:cNvSpPr txBox="1"/>
          <p:nvPr/>
        </p:nvSpPr>
        <p:spPr>
          <a:xfrm>
            <a:off x="391444" y="53639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W1</a:t>
            </a:r>
            <a:endParaRPr lang="en-CA" dirty="0"/>
          </a:p>
        </p:txBody>
      </p:sp>
      <p:sp>
        <p:nvSpPr>
          <p:cNvPr id="36" name="Classical W2"/>
          <p:cNvSpPr txBox="1"/>
          <p:nvPr/>
        </p:nvSpPr>
        <p:spPr>
          <a:xfrm>
            <a:off x="964694" y="5507940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W2</a:t>
            </a:r>
            <a:endParaRPr lang="en-CA" dirty="0"/>
          </a:p>
        </p:txBody>
      </p:sp>
      <p:sp>
        <p:nvSpPr>
          <p:cNvPr id="37" name="Classical W3"/>
          <p:cNvSpPr txBox="1"/>
          <p:nvPr/>
        </p:nvSpPr>
        <p:spPr>
          <a:xfrm>
            <a:off x="1555185" y="536392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W3</a:t>
            </a:r>
            <a:endParaRPr lang="en-CA" dirty="0"/>
          </a:p>
        </p:txBody>
      </p:sp>
      <p:sp>
        <p:nvSpPr>
          <p:cNvPr id="39" name="Classical Simple Value"/>
          <p:cNvSpPr txBox="1"/>
          <p:nvPr/>
        </p:nvSpPr>
        <p:spPr>
          <a:xfrm>
            <a:off x="383774" y="1911864"/>
            <a:ext cx="1417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Simple Value</a:t>
            </a:r>
            <a:endParaRPr lang="en-CA" dirty="0"/>
          </a:p>
        </p:txBody>
      </p:sp>
      <p:cxnSp>
        <p:nvCxnSpPr>
          <p:cNvPr id="8" name="Emergic Out-&gt; (D2)"/>
          <p:cNvCxnSpPr/>
          <p:nvPr/>
        </p:nvCxnSpPr>
        <p:spPr>
          <a:xfrm rot="16200000" flipH="1">
            <a:off x="3535799" y="3927753"/>
            <a:ext cx="2277417" cy="1051731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mergic Out-&gt; (D1)"/>
          <p:cNvCxnSpPr/>
          <p:nvPr/>
        </p:nvCxnSpPr>
        <p:spPr>
          <a:xfrm rot="5400000">
            <a:off x="2715184" y="4138768"/>
            <a:ext cx="2277415" cy="618362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mergic -&gt;D"/>
          <p:cNvCxnSpPr/>
          <p:nvPr/>
        </p:nvCxnSpPr>
        <p:spPr>
          <a:xfrm rot="5400000">
            <a:off x="4208909" y="2608087"/>
            <a:ext cx="657419" cy="13576"/>
          </a:xfrm>
          <a:prstGeom prst="curvedConnector3">
            <a:avLst>
              <a:gd name="adj1" fmla="val 50000"/>
            </a:avLst>
          </a:prstGeom>
          <a:ln w="50800">
            <a:solidFill>
              <a:srgbClr val="FF00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mergic -&gt;U (3)"/>
          <p:cNvCxnSpPr/>
          <p:nvPr/>
        </p:nvCxnSpPr>
        <p:spPr>
          <a:xfrm rot="16200000" flipV="1">
            <a:off x="4098466" y="4982789"/>
            <a:ext cx="861653" cy="372881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mergic -&gt;U (1)"/>
          <p:cNvCxnSpPr/>
          <p:nvPr/>
        </p:nvCxnSpPr>
        <p:spPr>
          <a:xfrm rot="5400000" flipH="1" flipV="1">
            <a:off x="3735050" y="4982788"/>
            <a:ext cx="852457" cy="372878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mergic -&gt;U (2)"/>
          <p:cNvCxnSpPr/>
          <p:nvPr/>
        </p:nvCxnSpPr>
        <p:spPr>
          <a:xfrm rot="5400000" flipH="1" flipV="1">
            <a:off x="3910898" y="5170357"/>
            <a:ext cx="861653" cy="5044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mergic Out-&gt; (U)"/>
          <p:cNvCxnSpPr/>
          <p:nvPr/>
        </p:nvCxnSpPr>
        <p:spPr>
          <a:xfrm rot="5400000" flipH="1" flipV="1">
            <a:off x="3831599" y="2614395"/>
            <a:ext cx="659708" cy="3246"/>
          </a:xfrm>
          <a:prstGeom prst="curvedConnector3">
            <a:avLst>
              <a:gd name="adj1" fmla="val 50000"/>
            </a:avLst>
          </a:prstGeom>
          <a:ln w="508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mergic Out-&gt;L"/>
          <p:cNvCxnSpPr>
            <a:stCxn id="16" idx="6"/>
            <a:endCxn id="20" idx="2"/>
          </p:cNvCxnSpPr>
          <p:nvPr/>
        </p:nvCxnSpPr>
        <p:spPr>
          <a:xfrm flipH="1">
            <a:off x="3436088" y="3828142"/>
            <a:ext cx="1828781" cy="65645"/>
          </a:xfrm>
          <a:prstGeom prst="curvedConnector5">
            <a:avLst>
              <a:gd name="adj1" fmla="val -12500"/>
              <a:gd name="adj2" fmla="val -649065"/>
              <a:gd name="adj3" fmla="val 112500"/>
            </a:avLst>
          </a:prstGeom>
          <a:ln w="50800">
            <a:solidFill>
              <a:srgbClr val="0070C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mergic Unit"/>
          <p:cNvSpPr/>
          <p:nvPr/>
        </p:nvSpPr>
        <p:spPr>
          <a:xfrm>
            <a:off x="3436088" y="2913794"/>
            <a:ext cx="1828781" cy="1828696"/>
          </a:xfrm>
          <a:prstGeom prst="ellipse">
            <a:avLst/>
          </a:prstGeom>
          <a:solidFill>
            <a:schemeClr val="lt1">
              <a:alpha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</a:pPr>
            <a:r>
              <a:rPr lang="en-CA" sz="1600" b="1" dirty="0" smtClean="0">
                <a:effectLst/>
                <a:latin typeface="Times New Roman"/>
                <a:ea typeface="Calibri"/>
              </a:rPr>
              <a:t>Emergic </a:t>
            </a:r>
            <a:r>
              <a:rPr lang="en-CA" sz="1600" b="1" dirty="0" smtClean="0">
                <a:effectLst/>
                <a:latin typeface="Times New Roman"/>
                <a:ea typeface="Calibri"/>
              </a:rPr>
              <a:t>Unit</a:t>
            </a:r>
            <a:br>
              <a:rPr lang="en-CA" sz="1600" b="1" dirty="0" smtClean="0">
                <a:effectLst/>
                <a:latin typeface="Times New Roman"/>
                <a:ea typeface="Calibri"/>
              </a:rPr>
            </a:br>
            <a:r>
              <a:rPr lang="en-CA" sz="1600" b="1" dirty="0" smtClean="0">
                <a:effectLst/>
                <a:latin typeface="Times New Roman"/>
                <a:ea typeface="Calibri"/>
              </a:rPr>
              <a:t/>
            </a:r>
            <a:br>
              <a:rPr lang="en-CA" sz="1600" b="1" dirty="0" smtClean="0">
                <a:effectLst/>
                <a:latin typeface="Times New Roman"/>
                <a:ea typeface="Calibri"/>
              </a:rPr>
            </a:br>
            <a:endParaRPr lang="en-CA" sz="1600" b="1" dirty="0" smtClean="0">
              <a:effectLst/>
              <a:latin typeface="Times New Roman"/>
              <a:ea typeface="Calibri"/>
            </a:endParaRPr>
          </a:p>
        </p:txBody>
      </p:sp>
      <p:sp>
        <p:nvSpPr>
          <p:cNvPr id="17" name="Emergic Port U"/>
          <p:cNvSpPr/>
          <p:nvPr/>
        </p:nvSpPr>
        <p:spPr>
          <a:xfrm>
            <a:off x="4162919" y="4379095"/>
            <a:ext cx="365756" cy="3657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U</a:t>
            </a:r>
          </a:p>
        </p:txBody>
      </p:sp>
      <p:sp>
        <p:nvSpPr>
          <p:cNvPr id="18" name="Emergic Port Out"/>
          <p:cNvSpPr/>
          <p:nvPr/>
        </p:nvSpPr>
        <p:spPr>
          <a:xfrm>
            <a:off x="3975349" y="2948961"/>
            <a:ext cx="365756" cy="365739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Out</a:t>
            </a:r>
          </a:p>
        </p:txBody>
      </p:sp>
      <p:sp>
        <p:nvSpPr>
          <p:cNvPr id="19" name="Emergic Port D"/>
          <p:cNvSpPr/>
          <p:nvPr/>
        </p:nvSpPr>
        <p:spPr>
          <a:xfrm>
            <a:off x="4350488" y="2948961"/>
            <a:ext cx="365756" cy="365739"/>
          </a:xfrm>
          <a:prstGeom prst="ellipse">
            <a:avLst/>
          </a:prstGeom>
          <a:solidFill>
            <a:srgbClr val="FF00FF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D</a:t>
            </a:r>
          </a:p>
        </p:txBody>
      </p:sp>
      <p:sp>
        <p:nvSpPr>
          <p:cNvPr id="20" name="Emergic Port L"/>
          <p:cNvSpPr/>
          <p:nvPr/>
        </p:nvSpPr>
        <p:spPr>
          <a:xfrm>
            <a:off x="3436088" y="3710917"/>
            <a:ext cx="365756" cy="365739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>
                <a:effectLst/>
                <a:latin typeface="Times New Roman"/>
                <a:ea typeface="Calibri"/>
              </a:rPr>
              <a:t>L</a:t>
            </a:r>
          </a:p>
        </p:txBody>
      </p:sp>
      <p:sp>
        <p:nvSpPr>
          <p:cNvPr id="40" name="Emergic Structured Values"/>
          <p:cNvSpPr txBox="1"/>
          <p:nvPr/>
        </p:nvSpPr>
        <p:spPr>
          <a:xfrm>
            <a:off x="3565634" y="1916832"/>
            <a:ext cx="1871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Structured Values</a:t>
            </a:r>
            <a:endParaRPr lang="en-CA" dirty="0"/>
          </a:p>
        </p:txBody>
      </p:sp>
      <p:sp>
        <p:nvSpPr>
          <p:cNvPr id="34" name="Emergic Highly Recurrent"/>
          <p:cNvSpPr txBox="1"/>
          <p:nvPr/>
        </p:nvSpPr>
        <p:spPr>
          <a:xfrm>
            <a:off x="3419872" y="5736964"/>
            <a:ext cx="178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Highly Recurrent</a:t>
            </a:r>
            <a:endParaRPr lang="en-CA" dirty="0"/>
          </a:p>
        </p:txBody>
      </p:sp>
      <p:cxnSp>
        <p:nvCxnSpPr>
          <p:cNvPr id="38" name="Emergic Out-&gt;L (2)"/>
          <p:cNvCxnSpPr>
            <a:endCxn id="20" idx="2"/>
          </p:cNvCxnSpPr>
          <p:nvPr/>
        </p:nvCxnSpPr>
        <p:spPr>
          <a:xfrm flipV="1">
            <a:off x="2483768" y="3893787"/>
            <a:ext cx="952320" cy="182869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67033-5D3E-4E06-82BD-CCF43BE970B8}" type="datetime1">
              <a:rPr lang="en-CA" smtClean="0"/>
              <a:t>06-Jan-2013</a:t>
            </a:fld>
            <a:endParaRPr lang="en-CA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7</a:t>
            </a:fld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04248" y="1428736"/>
            <a:ext cx="2339752" cy="5143535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41" name="Emergic Port Out"/>
          <p:cNvSpPr/>
          <p:nvPr/>
        </p:nvSpPr>
        <p:spPr>
          <a:xfrm>
            <a:off x="4899113" y="3711333"/>
            <a:ext cx="365756" cy="365739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effectLst/>
                <a:latin typeface="Times New Roman"/>
                <a:ea typeface="Calibri"/>
              </a:rPr>
              <a:t>Out</a:t>
            </a:r>
            <a:endParaRPr lang="en-CA" sz="1200" dirty="0">
              <a:effectLst/>
              <a:latin typeface="Times New Roman"/>
              <a:ea typeface="Calibri"/>
            </a:endParaRPr>
          </a:p>
        </p:txBody>
      </p:sp>
      <p:cxnSp>
        <p:nvCxnSpPr>
          <p:cNvPr id="43" name="Emergic Out-&gt;L (2)"/>
          <p:cNvCxnSpPr>
            <a:stCxn id="41" idx="6"/>
          </p:cNvCxnSpPr>
          <p:nvPr/>
        </p:nvCxnSpPr>
        <p:spPr>
          <a:xfrm flipV="1">
            <a:off x="5264869" y="3693972"/>
            <a:ext cx="965431" cy="200231"/>
          </a:xfrm>
          <a:prstGeom prst="curvedConnector3">
            <a:avLst>
              <a:gd name="adj1" fmla="val 50000"/>
            </a:avLst>
          </a:prstGeom>
          <a:ln w="50800">
            <a:solidFill>
              <a:srgbClr val="0070C0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mergic W1"/>
          <p:cNvSpPr txBox="1"/>
          <p:nvPr/>
        </p:nvSpPr>
        <p:spPr>
          <a:xfrm>
            <a:off x="3923098" y="544522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45" name="Emergic W1"/>
          <p:cNvSpPr txBox="1"/>
          <p:nvPr/>
        </p:nvSpPr>
        <p:spPr>
          <a:xfrm>
            <a:off x="4283138" y="544522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46" name="Emergic W1"/>
          <p:cNvSpPr txBox="1"/>
          <p:nvPr/>
        </p:nvSpPr>
        <p:spPr>
          <a:xfrm>
            <a:off x="4643178" y="544522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447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5" grpId="0"/>
      <p:bldP spid="36" grpId="0"/>
      <p:bldP spid="37" grpId="0"/>
      <p:bldP spid="39" grpId="0"/>
      <p:bldP spid="16" grpId="0" animBg="1"/>
      <p:bldP spid="17" grpId="0" animBg="1"/>
      <p:bldP spid="18" grpId="0" animBg="1"/>
      <p:bldP spid="19" grpId="0" animBg="1"/>
      <p:bldP spid="20" grpId="0" animBg="1"/>
      <p:bldP spid="40" grpId="0"/>
      <p:bldP spid="34" grpId="0"/>
      <p:bldP spid="41" grpId="0" animBg="1"/>
      <p:bldP spid="44" grpId="0"/>
      <p:bldP spid="45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Emergic Networks (EN)</a:t>
            </a:r>
            <a:endParaRPr lang="en-CA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79512" y="1844824"/>
            <a:ext cx="8778240" cy="3840480"/>
            <a:chOff x="-38755" y="428625"/>
            <a:chExt cx="6388150" cy="3383385"/>
          </a:xfrm>
        </p:grpSpPr>
        <p:sp>
          <p:nvSpPr>
            <p:cNvPr id="8" name="Network"/>
            <p:cNvSpPr/>
            <p:nvPr/>
          </p:nvSpPr>
          <p:spPr>
            <a:xfrm>
              <a:off x="-38755" y="428625"/>
              <a:ext cx="6388150" cy="3383385"/>
            </a:xfrm>
            <a:prstGeom prst="rect">
              <a:avLst/>
            </a:prstGeom>
            <a:solidFill>
              <a:schemeClr val="bg1">
                <a:lumMod val="65000"/>
                <a:alpha val="2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27432" tIns="45720" rIns="27432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CA" sz="1200" b="1" dirty="0" smtClean="0">
                  <a:solidFill>
                    <a:schemeClr val="tx1"/>
                  </a:solidFill>
                </a:rPr>
                <a:t>Network</a:t>
              </a:r>
              <a:endParaRPr lang="en-CA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Port#1"/>
            <p:cNvSpPr>
              <a:spLocks noChangeArrowheads="1"/>
            </p:cNvSpPr>
            <p:nvPr/>
          </p:nvSpPr>
          <p:spPr bwMode="auto">
            <a:xfrm>
              <a:off x="684476" y="2136599"/>
              <a:ext cx="713424" cy="575779"/>
            </a:xfrm>
            <a:prstGeom prst="ellipse">
              <a:avLst/>
            </a:prstGeom>
            <a:noFill/>
            <a:ln w="48006" cmpd="thickThin">
              <a:solidFill>
                <a:srgbClr val="00B05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effectLst/>
                  <a:latin typeface="Calibri"/>
                  <a:ea typeface="Calibri"/>
                  <a:cs typeface="Calibri"/>
                </a:rPr>
                <a:t>Output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1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1" name="Port#2"/>
            <p:cNvSpPr>
              <a:spLocks noChangeArrowheads="1"/>
            </p:cNvSpPr>
            <p:nvPr/>
          </p:nvSpPr>
          <p:spPr bwMode="auto">
            <a:xfrm>
              <a:off x="551532" y="2838450"/>
              <a:ext cx="713424" cy="575779"/>
            </a:xfrm>
            <a:prstGeom prst="ellipse">
              <a:avLst/>
            </a:prstGeom>
            <a:solidFill>
              <a:srgbClr val="FF00FF"/>
            </a:solidFill>
            <a:ln w="48006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Input</a:t>
              </a:r>
              <a:b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</a:b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2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Port#3"/>
            <p:cNvSpPr>
              <a:spLocks noChangeArrowheads="1"/>
            </p:cNvSpPr>
            <p:nvPr/>
          </p:nvSpPr>
          <p:spPr bwMode="auto">
            <a:xfrm>
              <a:off x="2416618" y="745813"/>
              <a:ext cx="713424" cy="575779"/>
            </a:xfrm>
            <a:prstGeom prst="ellipse">
              <a:avLst/>
            </a:prstGeom>
            <a:solidFill>
              <a:srgbClr val="00B050"/>
            </a:solidFill>
            <a:ln w="48006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Input</a:t>
              </a:r>
              <a:b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</a:b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3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3" name="Port#4"/>
            <p:cNvSpPr>
              <a:spLocks noChangeArrowheads="1"/>
            </p:cNvSpPr>
            <p:nvPr/>
          </p:nvSpPr>
          <p:spPr bwMode="auto">
            <a:xfrm>
              <a:off x="2424142" y="1565661"/>
              <a:ext cx="713424" cy="575779"/>
            </a:xfrm>
            <a:prstGeom prst="ellipse">
              <a:avLst/>
            </a:prstGeom>
            <a:noFill/>
            <a:ln w="48006" cmpd="thickThin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effectLst/>
                  <a:latin typeface="Calibri"/>
                  <a:ea typeface="Calibri"/>
                  <a:cs typeface="Calibri"/>
                </a:rPr>
                <a:t>Output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4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Port#5"/>
            <p:cNvSpPr>
              <a:spLocks noChangeArrowheads="1"/>
            </p:cNvSpPr>
            <p:nvPr/>
          </p:nvSpPr>
          <p:spPr bwMode="auto">
            <a:xfrm>
              <a:off x="3184908" y="745813"/>
              <a:ext cx="713424" cy="575779"/>
            </a:xfrm>
            <a:prstGeom prst="ellipse">
              <a:avLst/>
            </a:prstGeom>
            <a:noFill/>
            <a:ln w="48006" cmpd="thickThin">
              <a:solidFill>
                <a:srgbClr val="00B050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effectLst/>
                  <a:latin typeface="Calibri"/>
                  <a:ea typeface="Calibri"/>
                  <a:cs typeface="Calibri"/>
                </a:rPr>
                <a:t>Output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5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5" name="Port#6"/>
            <p:cNvSpPr>
              <a:spLocks noChangeArrowheads="1"/>
            </p:cNvSpPr>
            <p:nvPr/>
          </p:nvSpPr>
          <p:spPr bwMode="auto">
            <a:xfrm>
              <a:off x="3202238" y="1540484"/>
              <a:ext cx="713424" cy="575779"/>
            </a:xfrm>
            <a:prstGeom prst="ellipse">
              <a:avLst/>
            </a:prstGeom>
            <a:solidFill>
              <a:srgbClr val="FF00FF"/>
            </a:solidFill>
            <a:ln w="48006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Input</a:t>
              </a:r>
              <a:b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</a:b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6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6" name="Port#7"/>
            <p:cNvSpPr>
              <a:spLocks noChangeArrowheads="1"/>
            </p:cNvSpPr>
            <p:nvPr/>
          </p:nvSpPr>
          <p:spPr bwMode="auto">
            <a:xfrm>
              <a:off x="4939442" y="2141440"/>
              <a:ext cx="713424" cy="575779"/>
            </a:xfrm>
            <a:prstGeom prst="ellipse">
              <a:avLst/>
            </a:prstGeom>
            <a:solidFill>
              <a:srgbClr val="00B050"/>
            </a:solidFill>
            <a:ln w="48006" cmpd="thickThin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Input</a:t>
              </a:r>
              <a:b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</a:b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7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Port#8"/>
            <p:cNvSpPr>
              <a:spLocks noChangeArrowheads="1"/>
            </p:cNvSpPr>
            <p:nvPr/>
          </p:nvSpPr>
          <p:spPr bwMode="auto">
            <a:xfrm>
              <a:off x="5067916" y="2834412"/>
              <a:ext cx="713424" cy="575779"/>
            </a:xfrm>
            <a:prstGeom prst="ellipse">
              <a:avLst/>
            </a:prstGeom>
            <a:noFill/>
            <a:ln w="48006" cmpd="thickThin">
              <a:solidFill>
                <a:srgbClr val="FF00FF"/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effectLst/>
                  <a:latin typeface="Calibri"/>
                  <a:ea typeface="Calibri"/>
                  <a:cs typeface="Calibri"/>
                </a:rPr>
                <a:t>Output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8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8" name="Port#9"/>
            <p:cNvSpPr>
              <a:spLocks noChangeArrowheads="1"/>
            </p:cNvSpPr>
            <p:nvPr/>
          </p:nvSpPr>
          <p:spPr bwMode="auto">
            <a:xfrm>
              <a:off x="5508932" y="1734993"/>
              <a:ext cx="713424" cy="575779"/>
            </a:xfrm>
            <a:prstGeom prst="ellipse">
              <a:avLst/>
            </a:prstGeom>
            <a:noFill/>
            <a:ln w="48006" cmpd="thickThin">
              <a:solidFill>
                <a:schemeClr val="bg1">
                  <a:lumMod val="50000"/>
                  <a:lumOff val="0"/>
                </a:schemeClr>
              </a:solidFill>
              <a:miter lim="800000"/>
              <a:headEnd/>
              <a:tailEnd/>
            </a:ln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r">
                <a:spcBef>
                  <a:spcPts val="0"/>
                </a:spcBef>
                <a:spcAft>
                  <a:spcPts val="0"/>
                </a:spcAft>
              </a:pPr>
              <a:r>
                <a:rPr lang="en-CA" sz="1200" dirty="0">
                  <a:effectLst/>
                  <a:latin typeface="Calibri"/>
                  <a:ea typeface="Calibri"/>
                  <a:cs typeface="Calibri"/>
                </a:rPr>
                <a:t>Output </a:t>
              </a:r>
              <a:r>
                <a:rPr lang="en-CA" sz="1200" dirty="0" smtClean="0">
                  <a:effectLst/>
                  <a:latin typeface="Calibri"/>
                  <a:ea typeface="Calibri"/>
                  <a:cs typeface="Calibri"/>
                </a:rPr>
                <a:t>Port 9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cxnSp>
          <p:nvCxnSpPr>
            <p:cNvPr id="23" name="8 -&gt; 6"/>
            <p:cNvCxnSpPr>
              <a:cxnSpLocks noChangeShapeType="1"/>
              <a:stCxn id="17" idx="2"/>
              <a:endCxn id="26" idx="5"/>
            </p:cNvCxnSpPr>
            <p:nvPr/>
          </p:nvCxnSpPr>
          <p:spPr bwMode="auto">
            <a:xfrm flipH="1" flipV="1">
              <a:off x="3804311" y="2040324"/>
              <a:ext cx="1263605" cy="1081979"/>
            </a:xfrm>
            <a:prstGeom prst="straightConnector1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8 -&gt; 2"/>
            <p:cNvCxnSpPr>
              <a:cxnSpLocks noChangeShapeType="1"/>
              <a:stCxn id="17" idx="2"/>
              <a:endCxn id="11" idx="6"/>
            </p:cNvCxnSpPr>
            <p:nvPr/>
          </p:nvCxnSpPr>
          <p:spPr bwMode="auto">
            <a:xfrm flipH="1">
              <a:off x="1264957" y="3122302"/>
              <a:ext cx="3802959" cy="4038"/>
            </a:xfrm>
            <a:prstGeom prst="straightConnector1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5 -&gt; 7"/>
            <p:cNvCxnSpPr>
              <a:cxnSpLocks noChangeShapeType="1"/>
              <a:stCxn id="14" idx="5"/>
              <a:endCxn id="16" idx="2"/>
            </p:cNvCxnSpPr>
            <p:nvPr/>
          </p:nvCxnSpPr>
          <p:spPr bwMode="auto">
            <a:xfrm>
              <a:off x="3793853" y="1237271"/>
              <a:ext cx="1145589" cy="1192059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4 -&gt; 2"/>
            <p:cNvCxnSpPr>
              <a:cxnSpLocks noChangeShapeType="1"/>
              <a:stCxn id="26" idx="3"/>
              <a:endCxn id="11" idx="6"/>
            </p:cNvCxnSpPr>
            <p:nvPr/>
          </p:nvCxnSpPr>
          <p:spPr bwMode="auto">
            <a:xfrm flipH="1">
              <a:off x="1264957" y="2040324"/>
              <a:ext cx="1246274" cy="1086016"/>
            </a:xfrm>
            <a:prstGeom prst="straightConnector1">
              <a:avLst/>
            </a:prstGeom>
            <a:noFill/>
            <a:ln w="50800">
              <a:solidFill>
                <a:srgbClr val="FF00FF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1 -&gt; 7"/>
            <p:cNvCxnSpPr>
              <a:cxnSpLocks noChangeShapeType="1"/>
              <a:stCxn id="10" idx="6"/>
              <a:endCxn id="16" idx="2"/>
            </p:cNvCxnSpPr>
            <p:nvPr/>
          </p:nvCxnSpPr>
          <p:spPr bwMode="auto">
            <a:xfrm>
              <a:off x="1397901" y="2424489"/>
              <a:ext cx="3541541" cy="4841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1 -&gt; 3"/>
            <p:cNvCxnSpPr>
              <a:cxnSpLocks noChangeShapeType="1"/>
              <a:stCxn id="10" idx="6"/>
              <a:endCxn id="12" idx="3"/>
            </p:cNvCxnSpPr>
            <p:nvPr/>
          </p:nvCxnSpPr>
          <p:spPr bwMode="auto">
            <a:xfrm flipV="1">
              <a:off x="1397901" y="1237271"/>
              <a:ext cx="1123196" cy="1187218"/>
            </a:xfrm>
            <a:prstGeom prst="straightConnector1">
              <a:avLst/>
            </a:prstGeom>
            <a:noFill/>
            <a:ln w="50800">
              <a:solidFill>
                <a:srgbClr val="00B05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Links"/>
            <p:cNvSpPr txBox="1"/>
            <p:nvPr/>
          </p:nvSpPr>
          <p:spPr>
            <a:xfrm>
              <a:off x="2891909" y="2640228"/>
              <a:ext cx="530621" cy="290701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none" lIns="27432" tIns="0" rIns="27432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CA" sz="1200" b="1" dirty="0">
                  <a:effectLst/>
                  <a:ea typeface="Calibri"/>
                  <a:cs typeface="Times New Roman"/>
                </a:rPr>
                <a:t>Links</a:t>
              </a:r>
            </a:p>
          </p:txBody>
        </p:sp>
        <p:sp>
          <p:nvSpPr>
            <p:cNvPr id="27" name="Unit#3"/>
            <p:cNvSpPr>
              <a:spLocks noChangeArrowheads="1"/>
            </p:cNvSpPr>
            <p:nvPr/>
          </p:nvSpPr>
          <p:spPr bwMode="auto">
            <a:xfrm>
              <a:off x="4939441" y="1247239"/>
              <a:ext cx="1330865" cy="2416704"/>
            </a:xfrm>
            <a:prstGeom prst="ellipse">
              <a:avLst/>
            </a:prstGeom>
            <a:noFill/>
            <a:ln w="48006" cmpd="thickThin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 b="1" dirty="0" smtClean="0">
                  <a:effectLst/>
                  <a:latin typeface="Calibri"/>
                  <a:ea typeface="Calibri"/>
                  <a:cs typeface="Calibri"/>
                </a:rPr>
                <a:t>Unit 3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6" name="Unit#2"/>
            <p:cNvSpPr>
              <a:spLocks noChangeArrowheads="1"/>
            </p:cNvSpPr>
            <p:nvPr/>
          </p:nvSpPr>
          <p:spPr bwMode="auto">
            <a:xfrm>
              <a:off x="2243426" y="590550"/>
              <a:ext cx="1828690" cy="1698516"/>
            </a:xfrm>
            <a:prstGeom prst="ellipse">
              <a:avLst/>
            </a:prstGeom>
            <a:noFill/>
            <a:ln w="48006" cmpd="thickThin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 b="1" dirty="0" smtClean="0">
                  <a:effectLst/>
                  <a:latin typeface="Calibri"/>
                  <a:ea typeface="Calibri"/>
                  <a:cs typeface="Calibri"/>
                </a:rPr>
                <a:t>Unit 2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25" name="Unit#1"/>
            <p:cNvSpPr>
              <a:spLocks noChangeArrowheads="1"/>
            </p:cNvSpPr>
            <p:nvPr/>
          </p:nvSpPr>
          <p:spPr bwMode="auto">
            <a:xfrm>
              <a:off x="66049" y="1247239"/>
              <a:ext cx="1330865" cy="2416704"/>
            </a:xfrm>
            <a:prstGeom prst="ellipse">
              <a:avLst/>
            </a:prstGeom>
            <a:noFill/>
            <a:ln w="48006" cmpd="thickThin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CA" sz="1200" b="1" dirty="0" smtClean="0">
                  <a:effectLst/>
                  <a:latin typeface="Calibri"/>
                  <a:ea typeface="Calibri"/>
                  <a:cs typeface="Calibri"/>
                </a:rPr>
                <a:t>Unit 1</a:t>
              </a:r>
              <a:endParaRPr lang="en-CA" sz="1200" dirty="0">
                <a:effectLst/>
                <a:latin typeface="Calibri"/>
                <a:ea typeface="Calibri"/>
                <a:cs typeface="Times New Roman"/>
              </a:endParaRPr>
            </a:p>
          </p:txBody>
        </p:sp>
      </p:grpSp>
      <p:sp>
        <p:nvSpPr>
          <p:cNvPr id="29" name="Software3"/>
          <p:cNvSpPr txBox="1"/>
          <p:nvPr/>
        </p:nvSpPr>
        <p:spPr>
          <a:xfrm>
            <a:off x="8039166" y="4324454"/>
            <a:ext cx="637290" cy="18466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27432" tIns="0" rIns="27432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Software</a:t>
            </a:r>
            <a:endParaRPr lang="en-CA" sz="1200" dirty="0">
              <a:solidFill>
                <a:srgbClr val="FF00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0" name="Software2"/>
          <p:cNvSpPr txBox="1"/>
          <p:nvPr/>
        </p:nvSpPr>
        <p:spPr>
          <a:xfrm>
            <a:off x="4277730" y="3743627"/>
            <a:ext cx="637290" cy="18466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27432" tIns="0" rIns="27432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Software</a:t>
            </a:r>
            <a:endParaRPr lang="en-CA" sz="1200" dirty="0">
              <a:solidFill>
                <a:srgbClr val="FF00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31" name="Software1"/>
          <p:cNvSpPr txBox="1"/>
          <p:nvPr/>
        </p:nvSpPr>
        <p:spPr>
          <a:xfrm>
            <a:off x="467544" y="4324454"/>
            <a:ext cx="637290" cy="18466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27432" tIns="0" rIns="27432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dirty="0" smtClean="0">
                <a:solidFill>
                  <a:srgbClr val="FF0000"/>
                </a:solidFill>
                <a:effectLst/>
                <a:ea typeface="Calibri"/>
                <a:cs typeface="Times New Roman"/>
              </a:rPr>
              <a:t>Software</a:t>
            </a:r>
            <a:endParaRPr lang="en-CA" sz="1200" dirty="0">
              <a:solidFill>
                <a:srgbClr val="FF0000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46" name="Values"/>
          <p:cNvSpPr txBox="1"/>
          <p:nvPr/>
        </p:nvSpPr>
        <p:spPr>
          <a:xfrm>
            <a:off x="5730355" y="4684494"/>
            <a:ext cx="497829" cy="18466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27432" tIns="0" rIns="27432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CA" sz="1200" b="1" dirty="0" smtClean="0">
                <a:solidFill>
                  <a:srgbClr val="0000FF"/>
                </a:solidFill>
                <a:effectLst/>
                <a:ea typeface="Calibri"/>
                <a:cs typeface="Times New Roman"/>
              </a:rPr>
              <a:t>Values</a:t>
            </a:r>
            <a:endParaRPr lang="en-CA" sz="1200" b="1" dirty="0">
              <a:solidFill>
                <a:srgbClr val="0000FF"/>
              </a:solidFill>
              <a:effectLst/>
              <a:ea typeface="Calibri"/>
              <a:cs typeface="Times New Roman"/>
            </a:endParaRPr>
          </a:p>
        </p:txBody>
      </p:sp>
      <p:sp>
        <p:nvSpPr>
          <p:cNvPr id="47" name="Date Placeholder 4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DFF1B-64CB-41D4-9F79-52CFD86C65B5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48" name="Footer Placeholder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8</a:t>
            </a:fld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6021288"/>
            <a:ext cx="9144000" cy="550983"/>
          </a:xfrm>
        </p:spPr>
        <p:txBody>
          <a:bodyPr>
            <a:normAutofit fontScale="92500" lnSpcReduction="10000"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289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Visual Realism: Biological</a:t>
            </a:r>
            <a:br>
              <a:rPr lang="en-CA" dirty="0" smtClean="0"/>
            </a:br>
            <a:r>
              <a:rPr lang="en-CA" dirty="0" smtClean="0"/>
              <a:t>(Photoreceptor Topology)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484784"/>
            <a:ext cx="4038600" cy="574944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CA" dirty="0"/>
              <a:t>(</a:t>
            </a:r>
            <a:r>
              <a:rPr lang="en-CA" dirty="0" err="1"/>
              <a:t>Schultze</a:t>
            </a:r>
            <a:r>
              <a:rPr lang="en-CA" dirty="0"/>
              <a:t>, 1866)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484783"/>
            <a:ext cx="4038600" cy="792087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CA" dirty="0" smtClean="0"/>
              <a:t>ECM</a:t>
            </a:r>
            <a:endParaRPr lang="en-CA" dirty="0" smtClean="0"/>
          </a:p>
        </p:txBody>
      </p:sp>
      <p:pic>
        <p:nvPicPr>
          <p:cNvPr id="10" name="Picture 9" descr="C:\Users\David\Documents\CogSci\Research\Prospectus\images\Schultze (1866) Zur Anatomie und Physiologie der Retina (Full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2132856"/>
            <a:ext cx="5302917" cy="4314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:\Users\David\Documents\CogSci\Research\Emergic Networks Models\Evs\system\imag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2132857"/>
            <a:ext cx="4314681" cy="431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9C63-DB3A-47BF-A126-CD4A0D4F07AF}" type="datetime1">
              <a:rPr lang="en-CA" smtClean="0"/>
              <a:t>05-Jan-2013</a:t>
            </a:fld>
            <a:endParaRPr lang="en-CA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David Pierre Leibovitz (Carleton University)</a:t>
            </a:r>
            <a:endParaRPr lang="en-CA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CA" smtClean="0"/>
              <a:t>Thesis Overview: UCM of Vision via EN </a:t>
            </a:r>
            <a:fld id="{B7C73C60-F9AA-4A8A-BC01-C492CA78BAD0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8845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ain">
  <a:themeElements>
    <a:clrScheme name="Cognitiv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002060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102000</TotalTime>
  <Words>2150</Words>
  <Application>Microsoft Office PowerPoint</Application>
  <PresentationFormat>On-screen Show (4:3)</PresentationFormat>
  <Paragraphs>717</Paragraphs>
  <Slides>28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Brain</vt:lpstr>
      <vt:lpstr>A Unified Cognitive Model of Visual Filling-In Based on an Emergic Network Architecture</vt:lpstr>
      <vt:lpstr>Approaches to Decomposition</vt:lpstr>
      <vt:lpstr>ECM Functional Decomposition</vt:lpstr>
      <vt:lpstr>Isomorphic vs. Emergic functions</vt:lpstr>
      <vt:lpstr>Thesis shows: 2 functions  8 phenomena (Unified)</vt:lpstr>
      <vt:lpstr>ECM Structural Overview</vt:lpstr>
      <vt:lpstr>Classical vs. Emergic Units</vt:lpstr>
      <vt:lpstr>Emergic Networks (EN)</vt:lpstr>
      <vt:lpstr>Visual Realism: Biological (Photoreceptor Topology)</vt:lpstr>
      <vt:lpstr>Visual Realism: Biological (Photoreceptor Variance)</vt:lpstr>
      <vt:lpstr>Visual Realism Overview</vt:lpstr>
      <vt:lpstr>Handle Missing Data Function</vt:lpstr>
      <vt:lpstr>Maintain Information Coherence Function</vt:lpstr>
      <vt:lpstr>Distribute Motor Plans (Shifts)</vt:lpstr>
      <vt:lpstr>Broadcast Locally</vt:lpstr>
      <vt:lpstr>Tag Spatial Information in Structured Values</vt:lpstr>
      <vt:lpstr>Interpolation but no Extrapolation (No Filling-In à la diffusion)</vt:lpstr>
      <vt:lpstr>PowerPoint Presentation</vt:lpstr>
      <vt:lpstr>Image Stability</vt:lpstr>
      <vt:lpstr>Handling motion emergic filling-in (for free)</vt:lpstr>
      <vt:lpstr>Minimal Blur</vt:lpstr>
      <vt:lpstr>Border &amp; edge detection and completion</vt:lpstr>
      <vt:lpstr>Future Work</vt:lpstr>
      <vt:lpstr>End of Presentation</vt:lpstr>
      <vt:lpstr>Backup</vt:lpstr>
      <vt:lpstr>Statistical Based Routing/Summing</vt:lpstr>
      <vt:lpstr>Modelling Contributions</vt:lpstr>
      <vt:lpstr>Bottom-up is not primary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Cognition Requires Philosophy</dc:title>
  <dc:creator>David Pierre Leibovitz</dc:creator>
  <cp:lastModifiedBy>David Pierre Leibovitz</cp:lastModifiedBy>
  <cp:revision>1851</cp:revision>
  <dcterms:created xsi:type="dcterms:W3CDTF">2009-01-12T17:34:23Z</dcterms:created>
  <dcterms:modified xsi:type="dcterms:W3CDTF">2013-01-06T21:03:19Z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TC300040801033</vt:lpwstr>
  </property>
</Properties>
</file>